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4"/>
  </p:notesMasterIdLst>
  <p:sldIdLst>
    <p:sldId id="256" r:id="rId2"/>
    <p:sldId id="257" r:id="rId3"/>
    <p:sldId id="287" r:id="rId4"/>
    <p:sldId id="259" r:id="rId5"/>
    <p:sldId id="258" r:id="rId6"/>
    <p:sldId id="283" r:id="rId7"/>
    <p:sldId id="284" r:id="rId8"/>
    <p:sldId id="265" r:id="rId9"/>
    <p:sldId id="285" r:id="rId10"/>
    <p:sldId id="260" r:id="rId11"/>
    <p:sldId id="262" r:id="rId12"/>
    <p:sldId id="281" r:id="rId13"/>
    <p:sldId id="282" r:id="rId14"/>
    <p:sldId id="261" r:id="rId15"/>
    <p:sldId id="270" r:id="rId16"/>
    <p:sldId id="271" r:id="rId17"/>
    <p:sldId id="268" r:id="rId18"/>
    <p:sldId id="267" r:id="rId19"/>
    <p:sldId id="274" r:id="rId20"/>
    <p:sldId id="275" r:id="rId21"/>
    <p:sldId id="273" r:id="rId22"/>
    <p:sldId id="288" r:id="rId23"/>
    <p:sldId id="276" r:id="rId24"/>
    <p:sldId id="269" r:id="rId25"/>
    <p:sldId id="290" r:id="rId26"/>
    <p:sldId id="277" r:id="rId27"/>
    <p:sldId id="278" r:id="rId28"/>
    <p:sldId id="279" r:id="rId29"/>
    <p:sldId id="280" r:id="rId30"/>
    <p:sldId id="304" r:id="rId31"/>
    <p:sldId id="324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289" r:id="rId43"/>
    <p:sldId id="305" r:id="rId44"/>
    <p:sldId id="307" r:id="rId45"/>
    <p:sldId id="309" r:id="rId46"/>
    <p:sldId id="310" r:id="rId47"/>
    <p:sldId id="311" r:id="rId48"/>
    <p:sldId id="312" r:id="rId49"/>
    <p:sldId id="314" r:id="rId50"/>
    <p:sldId id="315" r:id="rId51"/>
    <p:sldId id="320" r:id="rId52"/>
    <p:sldId id="318" r:id="rId53"/>
    <p:sldId id="317" r:id="rId54"/>
    <p:sldId id="321" r:id="rId55"/>
    <p:sldId id="322" r:id="rId56"/>
    <p:sldId id="323" r:id="rId57"/>
    <p:sldId id="326" r:id="rId58"/>
    <p:sldId id="272" r:id="rId59"/>
    <p:sldId id="291" r:id="rId60"/>
    <p:sldId id="308" r:id="rId61"/>
    <p:sldId id="313" r:id="rId62"/>
    <p:sldId id="319" r:id="rId6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137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0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notesMaster" Target="notesMasters/notesMaster1.xml"/><Relationship Id="rId65" Type="http://schemas.openxmlformats.org/officeDocument/2006/relationships/printerSettings" Target="printerSettings/printerSettings1.bin"/><Relationship Id="rId66" Type="http://schemas.openxmlformats.org/officeDocument/2006/relationships/presProps" Target="presProps.xml"/><Relationship Id="rId67" Type="http://schemas.openxmlformats.org/officeDocument/2006/relationships/viewProps" Target="viewProps.xml"/><Relationship Id="rId68" Type="http://schemas.openxmlformats.org/officeDocument/2006/relationships/theme" Target="theme/theme1.xml"/><Relationship Id="rId69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Untitled:Users:greg:Documents:Greg'sOldLaptopDesktopFiles:NYCproject:NYCDeptStores2008Data%20(version%202)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Untitled:Users:greg:Documents:Greg'sOldLaptopDesktopFiles:NYCproject:NYCDeptStores2008Data%20(version%202)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Untitled:Users:greg:Downloads:NYC-Labov%20data%20and%20graph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Untitled:Users:greg:Downloads:NYC-Labov%20data%20and%20graph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rina\Dropbox\@Dissertation\Data\PVI\PVI_all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Untitled:Users:greg:Downloads:NYC-Labov%20data%20and%20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(r) in apparent time in 2008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Macys!$L$195</c:f>
              <c:strCache>
                <c:ptCount val="1"/>
                <c:pt idx="0">
                  <c:v>Macys</c:v>
                </c:pt>
              </c:strCache>
            </c:strRef>
          </c:tx>
          <c:marker>
            <c:symbol val="none"/>
          </c:marker>
          <c:cat>
            <c:strRef>
              <c:f>Macys!$K$196:$K$199</c:f>
              <c:strCache>
                <c:ptCount val="4"/>
                <c:pt idx="0">
                  <c:v>≥50</c:v>
                </c:pt>
                <c:pt idx="1">
                  <c:v>40-49</c:v>
                </c:pt>
                <c:pt idx="2">
                  <c:v>30-39</c:v>
                </c:pt>
                <c:pt idx="3">
                  <c:v>&lt;30</c:v>
                </c:pt>
              </c:strCache>
            </c:strRef>
          </c:cat>
          <c:val>
            <c:numRef>
              <c:f>Macys!$L$196:$L$199</c:f>
              <c:numCache>
                <c:formatCode>General</c:formatCode>
                <c:ptCount val="4"/>
                <c:pt idx="0">
                  <c:v>52.0</c:v>
                </c:pt>
                <c:pt idx="1">
                  <c:v>59.0</c:v>
                </c:pt>
                <c:pt idx="2">
                  <c:v>69.0</c:v>
                </c:pt>
                <c:pt idx="3">
                  <c:v>82.0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Macys!$M$195</c:f>
              <c:strCache>
                <c:ptCount val="1"/>
                <c:pt idx="0">
                  <c:v>Saks</c:v>
                </c:pt>
              </c:strCache>
            </c:strRef>
          </c:tx>
          <c:marker>
            <c:symbol val="none"/>
          </c:marker>
          <c:cat>
            <c:strRef>
              <c:f>Macys!$K$196:$K$199</c:f>
              <c:strCache>
                <c:ptCount val="4"/>
                <c:pt idx="0">
                  <c:v>≥50</c:v>
                </c:pt>
                <c:pt idx="1">
                  <c:v>40-49</c:v>
                </c:pt>
                <c:pt idx="2">
                  <c:v>30-39</c:v>
                </c:pt>
                <c:pt idx="3">
                  <c:v>&lt;30</c:v>
                </c:pt>
              </c:strCache>
            </c:strRef>
          </c:cat>
          <c:val>
            <c:numRef>
              <c:f>Macys!$M$196:$M$199</c:f>
              <c:numCache>
                <c:formatCode>General</c:formatCode>
                <c:ptCount val="4"/>
                <c:pt idx="0">
                  <c:v>65.0</c:v>
                </c:pt>
                <c:pt idx="1">
                  <c:v>82.0</c:v>
                </c:pt>
                <c:pt idx="2">
                  <c:v>66.0</c:v>
                </c:pt>
                <c:pt idx="3">
                  <c:v>71.0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7757128"/>
        <c:axId val="2108473848"/>
      </c:lineChart>
      <c:catAx>
        <c:axId val="21077571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Age Group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2108473848"/>
        <c:crosses val="autoZero"/>
        <c:auto val="1"/>
        <c:lblAlgn val="ctr"/>
        <c:lblOffset val="100"/>
        <c:noMultiLvlLbl val="0"/>
      </c:catAx>
      <c:valAx>
        <c:axId val="21084738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 r-1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077571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/>
              <a:t>(r) in NYC department stores -</a:t>
            </a:r>
            <a:r>
              <a:rPr lang="en-US" sz="1600" baseline="0"/>
              <a:t> real time</a:t>
            </a:r>
            <a:endParaRPr lang="en-US" sz="160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Macys!$M$213</c:f>
              <c:strCache>
                <c:ptCount val="1"/>
                <c:pt idx="0">
                  <c:v>Saks</c:v>
                </c:pt>
              </c:strCache>
            </c:strRef>
          </c:tx>
          <c:marker>
            <c:symbol val="none"/>
          </c:marker>
          <c:cat>
            <c:strRef>
              <c:f>Macys!$N$212:$P$212</c:f>
              <c:strCache>
                <c:ptCount val="3"/>
                <c:pt idx="0">
                  <c:v>Labov 1963</c:v>
                </c:pt>
                <c:pt idx="1">
                  <c:v>Fowler 1986</c:v>
                </c:pt>
                <c:pt idx="2">
                  <c:v>Guy et al. 2008</c:v>
                </c:pt>
              </c:strCache>
            </c:strRef>
          </c:cat>
          <c:val>
            <c:numRef>
              <c:f>Macys!$N$213:$P$213</c:f>
              <c:numCache>
                <c:formatCode>General</c:formatCode>
                <c:ptCount val="3"/>
                <c:pt idx="0">
                  <c:v>29.0</c:v>
                </c:pt>
                <c:pt idx="1">
                  <c:v>39.0</c:v>
                </c:pt>
                <c:pt idx="2">
                  <c:v>57.0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Macys!$M$214</c:f>
              <c:strCache>
                <c:ptCount val="1"/>
                <c:pt idx="0">
                  <c:v>Macys</c:v>
                </c:pt>
              </c:strCache>
            </c:strRef>
          </c:tx>
          <c:marker>
            <c:symbol val="none"/>
          </c:marker>
          <c:cat>
            <c:strRef>
              <c:f>Macys!$N$212:$P$212</c:f>
              <c:strCache>
                <c:ptCount val="3"/>
                <c:pt idx="0">
                  <c:v>Labov 1963</c:v>
                </c:pt>
                <c:pt idx="1">
                  <c:v>Fowler 1986</c:v>
                </c:pt>
                <c:pt idx="2">
                  <c:v>Guy et al. 2008</c:v>
                </c:pt>
              </c:strCache>
            </c:strRef>
          </c:cat>
          <c:val>
            <c:numRef>
              <c:f>Macys!$N$214:$P$214</c:f>
              <c:numCache>
                <c:formatCode>General</c:formatCode>
                <c:ptCount val="3"/>
                <c:pt idx="0">
                  <c:v>20.0</c:v>
                </c:pt>
                <c:pt idx="1">
                  <c:v>28.0</c:v>
                </c:pt>
                <c:pt idx="2">
                  <c:v>60.0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3002696"/>
        <c:axId val="2143005672"/>
      </c:lineChart>
      <c:catAx>
        <c:axId val="2143002696"/>
        <c:scaling>
          <c:orientation val="minMax"/>
        </c:scaling>
        <c:delete val="0"/>
        <c:axPos val="b"/>
        <c:majorTickMark val="out"/>
        <c:minorTickMark val="none"/>
        <c:tickLblPos val="nextTo"/>
        <c:crossAx val="2143005672"/>
        <c:crosses val="autoZero"/>
        <c:auto val="1"/>
        <c:lblAlgn val="ctr"/>
        <c:lblOffset val="100"/>
        <c:noMultiLvlLbl val="0"/>
      </c:catAx>
      <c:valAx>
        <c:axId val="21430056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All (r-1)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430026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(TH) in apparent</a:t>
            </a:r>
            <a:r>
              <a:rPr lang="en-US" baseline="0"/>
              <a:t> time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Sheet1!$B$6</c:f>
              <c:strCache>
                <c:ptCount val="1"/>
                <c:pt idx="0">
                  <c:v>Class 1 - Low</c:v>
                </c:pt>
              </c:strCache>
            </c:strRef>
          </c:tx>
          <c:marker>
            <c:symbol val="none"/>
          </c:marker>
          <c:cat>
            <c:strRef>
              <c:f>Sheet1!$C$5:$D$5</c:f>
              <c:strCache>
                <c:ptCount val="2"/>
                <c:pt idx="0">
                  <c:v>40+</c:v>
                </c:pt>
                <c:pt idx="1">
                  <c:v>20-39</c:v>
                </c:pt>
              </c:strCache>
            </c:strRef>
          </c:cat>
          <c:val>
            <c:numRef>
              <c:f>Sheet1!$C$6:$D$6</c:f>
              <c:numCache>
                <c:formatCode>General</c:formatCode>
                <c:ptCount val="2"/>
                <c:pt idx="0">
                  <c:v>92.0</c:v>
                </c:pt>
                <c:pt idx="1">
                  <c:v>111.0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Sheet1!$B$7</c:f>
              <c:strCache>
                <c:ptCount val="1"/>
                <c:pt idx="0">
                  <c:v>Class 2</c:v>
                </c:pt>
              </c:strCache>
            </c:strRef>
          </c:tx>
          <c:marker>
            <c:symbol val="none"/>
          </c:marker>
          <c:cat>
            <c:strRef>
              <c:f>Sheet1!$C$5:$D$5</c:f>
              <c:strCache>
                <c:ptCount val="2"/>
                <c:pt idx="0">
                  <c:v>40+</c:v>
                </c:pt>
                <c:pt idx="1">
                  <c:v>20-39</c:v>
                </c:pt>
              </c:strCache>
            </c:strRef>
          </c:cat>
          <c:val>
            <c:numRef>
              <c:f>Sheet1!$C$7:$D$7</c:f>
              <c:numCache>
                <c:formatCode>General</c:formatCode>
                <c:ptCount val="2"/>
                <c:pt idx="0">
                  <c:v>30.0</c:v>
                </c:pt>
                <c:pt idx="1">
                  <c:v>46.0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Sheet1!$B$8</c:f>
              <c:strCache>
                <c:ptCount val="1"/>
                <c:pt idx="0">
                  <c:v>Class 3</c:v>
                </c:pt>
              </c:strCache>
            </c:strRef>
          </c:tx>
          <c:marker>
            <c:symbol val="none"/>
          </c:marker>
          <c:cat>
            <c:strRef>
              <c:f>Sheet1!$C$5:$D$5</c:f>
              <c:strCache>
                <c:ptCount val="2"/>
                <c:pt idx="0">
                  <c:v>40+</c:v>
                </c:pt>
                <c:pt idx="1">
                  <c:v>20-39</c:v>
                </c:pt>
              </c:strCache>
            </c:strRef>
          </c:cat>
          <c:val>
            <c:numRef>
              <c:f>Sheet1!$C$8:$D$8</c:f>
              <c:numCache>
                <c:formatCode>General</c:formatCode>
                <c:ptCount val="2"/>
                <c:pt idx="0">
                  <c:v>22.0</c:v>
                </c:pt>
                <c:pt idx="1">
                  <c:v>34.0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Sheet1!$B$9</c:f>
              <c:strCache>
                <c:ptCount val="1"/>
                <c:pt idx="0">
                  <c:v>Class 4 - High</c:v>
                </c:pt>
              </c:strCache>
            </c:strRef>
          </c:tx>
          <c:marker>
            <c:symbol val="none"/>
          </c:marker>
          <c:cat>
            <c:strRef>
              <c:f>Sheet1!$C$5:$D$5</c:f>
              <c:strCache>
                <c:ptCount val="2"/>
                <c:pt idx="0">
                  <c:v>40+</c:v>
                </c:pt>
                <c:pt idx="1">
                  <c:v>20-39</c:v>
                </c:pt>
              </c:strCache>
            </c:strRef>
          </c:cat>
          <c:val>
            <c:numRef>
              <c:f>Sheet1!$C$9:$D$9</c:f>
              <c:numCache>
                <c:formatCode>General</c:formatCode>
                <c:ptCount val="2"/>
                <c:pt idx="0">
                  <c:v>18.0</c:v>
                </c:pt>
                <c:pt idx="1">
                  <c:v>6.0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3951720"/>
        <c:axId val="2143926424"/>
      </c:lineChart>
      <c:catAx>
        <c:axId val="21439517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Age Group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2143926424"/>
        <c:crosses val="autoZero"/>
        <c:auto val="1"/>
        <c:lblAlgn val="ctr"/>
        <c:lblOffset val="100"/>
        <c:noMultiLvlLbl val="0"/>
      </c:catAx>
      <c:valAx>
        <c:axId val="21439264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(TH) Index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439517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Sheet1!$C$59</c:f>
              <c:strCache>
                <c:ptCount val="1"/>
                <c:pt idx="0">
                  <c:v>Jews</c:v>
                </c:pt>
              </c:strCache>
            </c:strRef>
          </c:tx>
          <c:marker>
            <c:symbol val="none"/>
          </c:marker>
          <c:cat>
            <c:strRef>
              <c:f>Sheet1!$B$60:$B$64</c:f>
              <c:strCache>
                <c:ptCount val="5"/>
                <c:pt idx="0">
                  <c:v>8-19</c:v>
                </c:pt>
                <c:pt idx="1">
                  <c:v>20-35</c:v>
                </c:pt>
                <c:pt idx="2">
                  <c:v>36-49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Sheet1!$C$60:$C$64</c:f>
              <c:numCache>
                <c:formatCode>General</c:formatCode>
                <c:ptCount val="5"/>
                <c:pt idx="0">
                  <c:v>18.0</c:v>
                </c:pt>
                <c:pt idx="1">
                  <c:v>17.0</c:v>
                </c:pt>
                <c:pt idx="2">
                  <c:v>18.0</c:v>
                </c:pt>
                <c:pt idx="3">
                  <c:v>20.0</c:v>
                </c:pt>
                <c:pt idx="4">
                  <c:v>10.0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Sheet1!$D$59</c:f>
              <c:strCache>
                <c:ptCount val="1"/>
                <c:pt idx="0">
                  <c:v>Italians</c:v>
                </c:pt>
              </c:strCache>
            </c:strRef>
          </c:tx>
          <c:marker>
            <c:symbol val="none"/>
          </c:marker>
          <c:cat>
            <c:strRef>
              <c:f>Sheet1!$B$60:$B$64</c:f>
              <c:strCache>
                <c:ptCount val="5"/>
                <c:pt idx="0">
                  <c:v>8-19</c:v>
                </c:pt>
                <c:pt idx="1">
                  <c:v>20-35</c:v>
                </c:pt>
                <c:pt idx="2">
                  <c:v>36-49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Sheet1!$D$60:$D$64</c:f>
              <c:numCache>
                <c:formatCode>General</c:formatCode>
                <c:ptCount val="5"/>
                <c:pt idx="0">
                  <c:v>17.0</c:v>
                </c:pt>
                <c:pt idx="1">
                  <c:v>17.0</c:v>
                </c:pt>
                <c:pt idx="2">
                  <c:v>15.0</c:v>
                </c:pt>
                <c:pt idx="3">
                  <c:v>15.0</c:v>
                </c:pt>
                <c:pt idx="4">
                  <c:v>5.0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Sheet1!$E$59</c:f>
              <c:strCache>
                <c:ptCount val="1"/>
                <c:pt idx="0">
                  <c:v>Others</c:v>
                </c:pt>
              </c:strCache>
            </c:strRef>
          </c:tx>
          <c:marker>
            <c:symbol val="none"/>
          </c:marker>
          <c:cat>
            <c:strRef>
              <c:f>Sheet1!$B$60:$B$64</c:f>
              <c:strCache>
                <c:ptCount val="5"/>
                <c:pt idx="0">
                  <c:v>8-19</c:v>
                </c:pt>
                <c:pt idx="1">
                  <c:v>20-35</c:v>
                </c:pt>
                <c:pt idx="2">
                  <c:v>36-49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Sheet1!$E$60:$E$64</c:f>
              <c:numCache>
                <c:formatCode>General</c:formatCode>
                <c:ptCount val="5"/>
                <c:pt idx="0">
                  <c:v>13.0</c:v>
                </c:pt>
                <c:pt idx="1">
                  <c:v>19.0</c:v>
                </c:pt>
                <c:pt idx="2">
                  <c:v>17.0</c:v>
                </c:pt>
                <c:pt idx="3">
                  <c:v>20.0</c:v>
                </c:pt>
                <c:pt idx="4">
                  <c:v>10.0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Sheet1!$F$59</c:f>
              <c:strCache>
                <c:ptCount val="1"/>
                <c:pt idx="0">
                  <c:v>SC 4</c:v>
                </c:pt>
              </c:strCache>
            </c:strRef>
          </c:tx>
          <c:marker>
            <c:symbol val="none"/>
          </c:marker>
          <c:cat>
            <c:strRef>
              <c:f>Sheet1!$B$60:$B$64</c:f>
              <c:strCache>
                <c:ptCount val="5"/>
                <c:pt idx="0">
                  <c:v>8-19</c:v>
                </c:pt>
                <c:pt idx="1">
                  <c:v>20-35</c:v>
                </c:pt>
                <c:pt idx="2">
                  <c:v>36-49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Sheet1!$F$60:$F$64</c:f>
              <c:numCache>
                <c:formatCode>General</c:formatCode>
                <c:ptCount val="5"/>
                <c:pt idx="0">
                  <c:v>12.0</c:v>
                </c:pt>
                <c:pt idx="1">
                  <c:v>13.0</c:v>
                </c:pt>
                <c:pt idx="2">
                  <c:v>13.0</c:v>
                </c:pt>
                <c:pt idx="3">
                  <c:v>13.0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0924584"/>
        <c:axId val="-2147148456"/>
      </c:lineChart>
      <c:catAx>
        <c:axId val="2140924584"/>
        <c:scaling>
          <c:orientation val="maxMin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Age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-2147148456"/>
        <c:crosses val="autoZero"/>
        <c:auto val="1"/>
        <c:lblAlgn val="ctr"/>
        <c:lblOffset val="100"/>
        <c:noMultiLvlLbl val="0"/>
      </c:catAx>
      <c:valAx>
        <c:axId val="-2147148456"/>
        <c:scaling>
          <c:orientation val="minMax"/>
        </c:scaling>
        <c:delete val="0"/>
        <c:axPos val="r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/>
                  <a:t>Vowel Height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409245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/æ/</a:t>
            </a:r>
            <a:r>
              <a:rPr lang="en-US" baseline="0"/>
              <a:t> in 1963</a:t>
            </a:r>
            <a:endParaRPr lang="en-US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Sheet1!$C$77</c:f>
              <c:strCache>
                <c:ptCount val="1"/>
                <c:pt idx="0">
                  <c:v>SC-1</c:v>
                </c:pt>
              </c:strCache>
            </c:strRef>
          </c:tx>
          <c:marker>
            <c:symbol val="none"/>
          </c:marker>
          <c:cat>
            <c:strRef>
              <c:f>Sheet1!$B$78:$B$79</c:f>
              <c:strCache>
                <c:ptCount val="2"/>
                <c:pt idx="0">
                  <c:v>20-39</c:v>
                </c:pt>
                <c:pt idx="1">
                  <c:v>40+</c:v>
                </c:pt>
              </c:strCache>
            </c:strRef>
          </c:cat>
          <c:val>
            <c:numRef>
              <c:f>Sheet1!$C$78:$C$79</c:f>
              <c:numCache>
                <c:formatCode>General</c:formatCode>
                <c:ptCount val="2"/>
                <c:pt idx="0">
                  <c:v>36.0</c:v>
                </c:pt>
                <c:pt idx="1">
                  <c:v>33.0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Sheet1!$D$77</c:f>
              <c:strCache>
                <c:ptCount val="1"/>
                <c:pt idx="0">
                  <c:v>SC-2</c:v>
                </c:pt>
              </c:strCache>
            </c:strRef>
          </c:tx>
          <c:marker>
            <c:symbol val="none"/>
          </c:marker>
          <c:cat>
            <c:strRef>
              <c:f>Sheet1!$B$78:$B$79</c:f>
              <c:strCache>
                <c:ptCount val="2"/>
                <c:pt idx="0">
                  <c:v>20-39</c:v>
                </c:pt>
                <c:pt idx="1">
                  <c:v>40+</c:v>
                </c:pt>
              </c:strCache>
            </c:strRef>
          </c:cat>
          <c:val>
            <c:numRef>
              <c:f>Sheet1!$D$78:$D$79</c:f>
              <c:numCache>
                <c:formatCode>General</c:formatCode>
                <c:ptCount val="2"/>
                <c:pt idx="0">
                  <c:v>36.0</c:v>
                </c:pt>
                <c:pt idx="1">
                  <c:v>34.0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Sheet1!$E$77</c:f>
              <c:strCache>
                <c:ptCount val="1"/>
                <c:pt idx="0">
                  <c:v>SC-3</c:v>
                </c:pt>
              </c:strCache>
            </c:strRef>
          </c:tx>
          <c:marker>
            <c:symbol val="none"/>
          </c:marker>
          <c:cat>
            <c:strRef>
              <c:f>Sheet1!$B$78:$B$79</c:f>
              <c:strCache>
                <c:ptCount val="2"/>
                <c:pt idx="0">
                  <c:v>20-39</c:v>
                </c:pt>
                <c:pt idx="1">
                  <c:v>40+</c:v>
                </c:pt>
              </c:strCache>
            </c:strRef>
          </c:cat>
          <c:val>
            <c:numRef>
              <c:f>Sheet1!$E$78:$E$79</c:f>
              <c:numCache>
                <c:formatCode>General</c:formatCode>
                <c:ptCount val="2"/>
                <c:pt idx="0">
                  <c:v>38.0</c:v>
                </c:pt>
                <c:pt idx="1">
                  <c:v>35.0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Sheet1!$F$77</c:f>
              <c:strCache>
                <c:ptCount val="1"/>
                <c:pt idx="0">
                  <c:v>SC-4</c:v>
                </c:pt>
              </c:strCache>
            </c:strRef>
          </c:tx>
          <c:marker>
            <c:symbol val="none"/>
          </c:marker>
          <c:cat>
            <c:strRef>
              <c:f>Sheet1!$B$78:$B$79</c:f>
              <c:strCache>
                <c:ptCount val="2"/>
                <c:pt idx="0">
                  <c:v>20-39</c:v>
                </c:pt>
                <c:pt idx="1">
                  <c:v>40+</c:v>
                </c:pt>
              </c:strCache>
            </c:strRef>
          </c:cat>
          <c:val>
            <c:numRef>
              <c:f>Sheet1!$F$78:$F$79</c:f>
              <c:numCache>
                <c:formatCode>General</c:formatCode>
                <c:ptCount val="2"/>
                <c:pt idx="0">
                  <c:v>25.0</c:v>
                </c:pt>
                <c:pt idx="1">
                  <c:v>29.0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6556504"/>
        <c:axId val="-2146552552"/>
      </c:lineChart>
      <c:catAx>
        <c:axId val="-2146556504"/>
        <c:scaling>
          <c:orientation val="maxMin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Age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-2146552552"/>
        <c:crosses val="autoZero"/>
        <c:auto val="1"/>
        <c:lblAlgn val="ctr"/>
        <c:lblOffset val="100"/>
        <c:noMultiLvlLbl val="0"/>
      </c:catAx>
      <c:valAx>
        <c:axId val="-2146552552"/>
        <c:scaling>
          <c:orientation val="minMax"/>
        </c:scaling>
        <c:delete val="0"/>
        <c:axPos val="r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Vowel Height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465565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NYC population 1790-1900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Sheet2!$D$8</c:f>
              <c:strCache>
                <c:ptCount val="1"/>
                <c:pt idx="0">
                  <c:v>population</c:v>
                </c:pt>
              </c:strCache>
            </c:strRef>
          </c:tx>
          <c:marker>
            <c:symbol val="none"/>
          </c:marker>
          <c:cat>
            <c:numRef>
              <c:f>Sheet2!$C$9:$C$20</c:f>
              <c:numCache>
                <c:formatCode>General</c:formatCode>
                <c:ptCount val="12"/>
                <c:pt idx="0">
                  <c:v>1790.0</c:v>
                </c:pt>
                <c:pt idx="1">
                  <c:v>1800.0</c:v>
                </c:pt>
                <c:pt idx="2">
                  <c:v>1810.0</c:v>
                </c:pt>
                <c:pt idx="3">
                  <c:v>1820.0</c:v>
                </c:pt>
                <c:pt idx="4">
                  <c:v>1830.0</c:v>
                </c:pt>
                <c:pt idx="5">
                  <c:v>1840.0</c:v>
                </c:pt>
                <c:pt idx="6">
                  <c:v>1850.0</c:v>
                </c:pt>
                <c:pt idx="7">
                  <c:v>1860.0</c:v>
                </c:pt>
                <c:pt idx="8">
                  <c:v>1870.0</c:v>
                </c:pt>
                <c:pt idx="9">
                  <c:v>1880.0</c:v>
                </c:pt>
                <c:pt idx="10">
                  <c:v>1890.0</c:v>
                </c:pt>
                <c:pt idx="11">
                  <c:v>1900.0</c:v>
                </c:pt>
              </c:numCache>
            </c:numRef>
          </c:cat>
          <c:val>
            <c:numRef>
              <c:f>Sheet2!$D$9:$D$20</c:f>
              <c:numCache>
                <c:formatCode>General</c:formatCode>
                <c:ptCount val="12"/>
                <c:pt idx="0">
                  <c:v>33131.0</c:v>
                </c:pt>
                <c:pt idx="1">
                  <c:v>60515.0</c:v>
                </c:pt>
                <c:pt idx="2">
                  <c:v>96373.0</c:v>
                </c:pt>
                <c:pt idx="3">
                  <c:v>123706.0</c:v>
                </c:pt>
                <c:pt idx="4">
                  <c:v>202589.0</c:v>
                </c:pt>
                <c:pt idx="5">
                  <c:v>312710.0</c:v>
                </c:pt>
                <c:pt idx="6">
                  <c:v>515547.0</c:v>
                </c:pt>
                <c:pt idx="7">
                  <c:v>813669.0</c:v>
                </c:pt>
                <c:pt idx="8">
                  <c:v>942292.0</c:v>
                </c:pt>
                <c:pt idx="9">
                  <c:v>1.206299E6</c:v>
                </c:pt>
                <c:pt idx="10">
                  <c:v>1.515301E6</c:v>
                </c:pt>
                <c:pt idx="11">
                  <c:v>3.437202E6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7163944"/>
        <c:axId val="-2147160936"/>
      </c:lineChart>
      <c:catAx>
        <c:axId val="-2147163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47160936"/>
        <c:crosses val="autoZero"/>
        <c:auto val="1"/>
        <c:lblAlgn val="ctr"/>
        <c:lblOffset val="100"/>
        <c:noMultiLvlLbl val="0"/>
      </c:catAx>
      <c:valAx>
        <c:axId val="-2147160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471639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Minimum, Mean,</a:t>
            </a:r>
            <a:r>
              <a:rPr lang="en-US" baseline="0"/>
              <a:t> &amp; Maximum PVI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tockChart>
        <c:ser>
          <c:idx val="0"/>
          <c:order val="0"/>
          <c:tx>
            <c:strRef>
              <c:f>Sheet2!$B$1</c:f>
              <c:strCache>
                <c:ptCount val="1"/>
                <c:pt idx="0">
                  <c:v>Min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diamond"/>
              <c:size val="7"/>
              <c:spPr>
                <a:solidFill>
                  <a:schemeClr val="accent1"/>
                </a:solidFill>
                <a:ln w="9525">
                  <a:noFill/>
                </a:ln>
                <a:effectLst/>
              </c:spPr>
            </c:marker>
            <c:bubble3D val="0"/>
          </c:dPt>
          <c:cat>
            <c:strRef>
              <c:f>(Sheet2!$A$2,Sheet2!$A$5:$A$13)</c:f>
              <c:strCache>
                <c:ptCount val="10"/>
                <c:pt idx="0">
                  <c:v>Sorority</c:v>
                </c:pt>
                <c:pt idx="1">
                  <c:v>Shousterman-young PR</c:v>
                </c:pt>
                <c:pt idx="2">
                  <c:v>Shousterman-older PR</c:v>
                </c:pt>
                <c:pt idx="3">
                  <c:v>TC-Hisp</c:v>
                </c:pt>
                <c:pt idx="4">
                  <c:v>TC-Eur</c:v>
                </c:pt>
                <c:pt idx="5">
                  <c:v>TC-Afr</c:v>
                </c:pt>
                <c:pt idx="6">
                  <c:v>Coggshall-Cherokee</c:v>
                </c:pt>
                <c:pt idx="7">
                  <c:v>Coggshall-young Lumbee</c:v>
                </c:pt>
                <c:pt idx="8">
                  <c:v>Lim-Formal</c:v>
                </c:pt>
                <c:pt idx="9">
                  <c:v>Lim-Informal</c:v>
                </c:pt>
              </c:strCache>
              <c:extLst>
                <c:ext xmlns:c15="http://schemas.microsoft.com/office/drawing/2012/chart" uri="{02D57815-91ED-43cb-92C2-25804820EDAC}">
                  <c15:fullRef>
                    <c15:sqref>Sheet2!$A$2:$A$13</c15:sqref>
                  </c15:fullRef>
                </c:ext>
              </c:extLst>
            </c:strRef>
          </c:cat>
          <c:val>
            <c:numRef>
              <c:f>(Sheet2!$B$2,Sheet2!$B$5:$B$13)</c:f>
              <c:numCache>
                <c:formatCode>General</c:formatCode>
                <c:ptCount val="10"/>
                <c:pt idx="0">
                  <c:v>0.332</c:v>
                </c:pt>
                <c:pt idx="1">
                  <c:v>0.29</c:v>
                </c:pt>
                <c:pt idx="2">
                  <c:v>0.29</c:v>
                </c:pt>
                <c:pt idx="3">
                  <c:v>0.3</c:v>
                </c:pt>
                <c:pt idx="4">
                  <c:v>0.33</c:v>
                </c:pt>
                <c:pt idx="5">
                  <c:v>0.41</c:v>
                </c:pt>
                <c:pt idx="6">
                  <c:v>0.33</c:v>
                </c:pt>
                <c:pt idx="7">
                  <c:v>0.34</c:v>
                </c:pt>
                <c:pt idx="8">
                  <c:v>0.41</c:v>
                </c:pt>
                <c:pt idx="9">
                  <c:v>0.36</c:v>
                </c:pt>
              </c:numCache>
              <c:extLst>
                <c:ext xmlns:c15="http://schemas.microsoft.com/office/drawing/2012/chart" uri="{02D57815-91ED-43cb-92C2-25804820EDAC}">
                  <c15:fullRef>
                    <c15:sqref>Sheet2!$B$2:$B$13</c15:sqref>
                  </c15:fullRef>
                </c:ext>
              </c:extLst>
            </c:numRef>
          </c:val>
          <c:smooth val="0"/>
          <c:extLst/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Mean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Pt>
            <c:idx val="0"/>
            <c:marker>
              <c:symbol val="diamond"/>
              <c:size val="7"/>
              <c:spPr>
                <a:solidFill>
                  <a:schemeClr val="accent2"/>
                </a:solidFill>
                <a:ln w="9525">
                  <a:noFill/>
                </a:ln>
                <a:effectLst/>
              </c:spPr>
            </c:marker>
            <c:bubble3D val="0"/>
          </c:dPt>
          <c:cat>
            <c:strRef>
              <c:f>(Sheet2!$A$2,Sheet2!$A$5:$A$13)</c:f>
              <c:strCache>
                <c:ptCount val="10"/>
                <c:pt idx="0">
                  <c:v>Sorority</c:v>
                </c:pt>
                <c:pt idx="1">
                  <c:v>Shousterman-young PR</c:v>
                </c:pt>
                <c:pt idx="2">
                  <c:v>Shousterman-older PR</c:v>
                </c:pt>
                <c:pt idx="3">
                  <c:v>TC-Hisp</c:v>
                </c:pt>
                <c:pt idx="4">
                  <c:v>TC-Eur</c:v>
                </c:pt>
                <c:pt idx="5">
                  <c:v>TC-Afr</c:v>
                </c:pt>
                <c:pt idx="6">
                  <c:v>Coggshall-Cherokee</c:v>
                </c:pt>
                <c:pt idx="7">
                  <c:v>Coggshall-young Lumbee</c:v>
                </c:pt>
                <c:pt idx="8">
                  <c:v>Lim-Formal</c:v>
                </c:pt>
                <c:pt idx="9">
                  <c:v>Lim-Informal</c:v>
                </c:pt>
              </c:strCache>
              <c:extLst>
                <c:ext xmlns:c15="http://schemas.microsoft.com/office/drawing/2012/chart" uri="{02D57815-91ED-43cb-92C2-25804820EDAC}">
                  <c15:fullRef>
                    <c15:sqref>Sheet2!$A$2:$A$13</c15:sqref>
                  </c15:fullRef>
                </c:ext>
              </c:extLst>
            </c:strRef>
          </c:cat>
          <c:val>
            <c:numRef>
              <c:f>(Sheet2!$C$2,Sheet2!$C$5:$C$13)</c:f>
              <c:numCache>
                <c:formatCode>General</c:formatCode>
                <c:ptCount val="10"/>
                <c:pt idx="0">
                  <c:v>0.43</c:v>
                </c:pt>
                <c:pt idx="1">
                  <c:v>0.45</c:v>
                </c:pt>
                <c:pt idx="2">
                  <c:v>0.41</c:v>
                </c:pt>
                <c:pt idx="3">
                  <c:v>0.37</c:v>
                </c:pt>
                <c:pt idx="4">
                  <c:v>0.52</c:v>
                </c:pt>
                <c:pt idx="5">
                  <c:v>0.53</c:v>
                </c:pt>
                <c:pt idx="6">
                  <c:v>0.38</c:v>
                </c:pt>
                <c:pt idx="7">
                  <c:v>0.4</c:v>
                </c:pt>
                <c:pt idx="8">
                  <c:v>0.47</c:v>
                </c:pt>
                <c:pt idx="9">
                  <c:v>0.46</c:v>
                </c:pt>
              </c:numCache>
              <c:extLst>
                <c:ext xmlns:c15="http://schemas.microsoft.com/office/drawing/2012/chart" uri="{02D57815-91ED-43cb-92C2-25804820EDAC}">
                  <c15:fullRef>
                    <c15:sqref>Sheet2!$C$2:$C$13</c15:sqref>
                  </c15:fullRef>
                </c:ext>
              </c:extLst>
            </c:numRef>
          </c:val>
          <c:smooth val="0"/>
          <c:extLst/>
        </c:ser>
        <c:ser>
          <c:idx val="2"/>
          <c:order val="2"/>
          <c:tx>
            <c:strRef>
              <c:f>Sheet2!$D$1</c:f>
              <c:strCache>
                <c:ptCount val="1"/>
                <c:pt idx="0">
                  <c:v>Max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diamond"/>
              <c:size val="7"/>
            </c:marker>
            <c:bubble3D val="0"/>
          </c:dPt>
          <c:cat>
            <c:strRef>
              <c:f>(Sheet2!$A$2,Sheet2!$A$5:$A$13)</c:f>
              <c:strCache>
                <c:ptCount val="10"/>
                <c:pt idx="0">
                  <c:v>Sorority</c:v>
                </c:pt>
                <c:pt idx="1">
                  <c:v>Shousterman-young PR</c:v>
                </c:pt>
                <c:pt idx="2">
                  <c:v>Shousterman-older PR</c:v>
                </c:pt>
                <c:pt idx="3">
                  <c:v>TC-Hisp</c:v>
                </c:pt>
                <c:pt idx="4">
                  <c:v>TC-Eur</c:v>
                </c:pt>
                <c:pt idx="5">
                  <c:v>TC-Afr</c:v>
                </c:pt>
                <c:pt idx="6">
                  <c:v>Coggshall-Cherokee</c:v>
                </c:pt>
                <c:pt idx="7">
                  <c:v>Coggshall-young Lumbee</c:v>
                </c:pt>
                <c:pt idx="8">
                  <c:v>Lim-Formal</c:v>
                </c:pt>
                <c:pt idx="9">
                  <c:v>Lim-Informal</c:v>
                </c:pt>
              </c:strCache>
              <c:extLst>
                <c:ext xmlns:c15="http://schemas.microsoft.com/office/drawing/2012/chart" uri="{02D57815-91ED-43cb-92C2-25804820EDAC}">
                  <c15:fullRef>
                    <c15:sqref>Sheet2!$A$2:$A$13</c15:sqref>
                  </c15:fullRef>
                </c:ext>
              </c:extLst>
            </c:strRef>
          </c:cat>
          <c:val>
            <c:numRef>
              <c:f>(Sheet2!$D$2,Sheet2!$D$5:$D$13)</c:f>
              <c:numCache>
                <c:formatCode>General</c:formatCode>
                <c:ptCount val="10"/>
                <c:pt idx="0">
                  <c:v>0.528</c:v>
                </c:pt>
                <c:pt idx="1">
                  <c:v>0.5</c:v>
                </c:pt>
                <c:pt idx="2">
                  <c:v>0.47</c:v>
                </c:pt>
                <c:pt idx="3">
                  <c:v>0.43</c:v>
                </c:pt>
                <c:pt idx="4">
                  <c:v>0.64</c:v>
                </c:pt>
                <c:pt idx="5">
                  <c:v>0.63</c:v>
                </c:pt>
                <c:pt idx="6">
                  <c:v>0.5</c:v>
                </c:pt>
                <c:pt idx="7">
                  <c:v>0.48</c:v>
                </c:pt>
                <c:pt idx="8">
                  <c:v>0.56</c:v>
                </c:pt>
                <c:pt idx="9">
                  <c:v>0.54</c:v>
                </c:pt>
              </c:numCache>
              <c:extLst>
                <c:ext xmlns:c15="http://schemas.microsoft.com/office/drawing/2012/chart" uri="{02D57815-91ED-43cb-92C2-25804820EDAC}">
                  <c15:fullRef>
                    <c15:sqref>Sheet2!$D$2:$D$13</c15:sqref>
                  </c15:fullRef>
                </c:ext>
              </c:extLst>
            </c:numRef>
          </c:val>
          <c:smooth val="0"/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2700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</c:hiLowLines>
        <c:axId val="-2146498312"/>
        <c:axId val="-2146495480"/>
      </c:stockChart>
      <c:catAx>
        <c:axId val="-2146498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6495480"/>
        <c:crosses val="autoZero"/>
        <c:auto val="1"/>
        <c:lblAlgn val="ctr"/>
        <c:lblOffset val="100"/>
        <c:noMultiLvlLbl val="0"/>
      </c:catAx>
      <c:valAx>
        <c:axId val="-2146495480"/>
        <c:scaling>
          <c:orientation val="minMax"/>
          <c:min val="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6498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/æ/</a:t>
            </a:r>
            <a:r>
              <a:rPr lang="en-US" baseline="0"/>
              <a:t> height by age and ethnicity </a:t>
            </a:r>
            <a:endParaRPr lang="en-US"/>
          </a:p>
        </c:rich>
      </c:tx>
      <c:layout>
        <c:manualLayout>
          <c:xMode val="edge"/>
          <c:yMode val="edge"/>
          <c:x val="0.122188538932633"/>
          <c:y val="0.037037037037037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Sheet1!$C$91</c:f>
              <c:strCache>
                <c:ptCount val="1"/>
                <c:pt idx="0">
                  <c:v>Jews</c:v>
                </c:pt>
              </c:strCache>
            </c:strRef>
          </c:tx>
          <c:marker>
            <c:symbol val="none"/>
          </c:marker>
          <c:cat>
            <c:strRef>
              <c:f>Sheet1!$B$92:$B$94</c:f>
              <c:strCache>
                <c:ptCount val="3"/>
                <c:pt idx="0">
                  <c:v>8-19</c:v>
                </c:pt>
                <c:pt idx="1">
                  <c:v>20-35</c:v>
                </c:pt>
                <c:pt idx="2">
                  <c:v>36+</c:v>
                </c:pt>
              </c:strCache>
            </c:strRef>
          </c:cat>
          <c:val>
            <c:numRef>
              <c:f>Sheet1!$C$92:$C$94</c:f>
              <c:numCache>
                <c:formatCode>General</c:formatCode>
                <c:ptCount val="3"/>
                <c:pt idx="0">
                  <c:v>38.0</c:v>
                </c:pt>
                <c:pt idx="1">
                  <c:v>37.0</c:v>
                </c:pt>
                <c:pt idx="2">
                  <c:v>32.0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Sheet1!$D$91</c:f>
              <c:strCache>
                <c:ptCount val="1"/>
                <c:pt idx="0">
                  <c:v>Italians</c:v>
                </c:pt>
              </c:strCache>
            </c:strRef>
          </c:tx>
          <c:marker>
            <c:symbol val="none"/>
          </c:marker>
          <c:cat>
            <c:strRef>
              <c:f>Sheet1!$B$92:$B$94</c:f>
              <c:strCache>
                <c:ptCount val="3"/>
                <c:pt idx="0">
                  <c:v>8-19</c:v>
                </c:pt>
                <c:pt idx="1">
                  <c:v>20-35</c:v>
                </c:pt>
                <c:pt idx="2">
                  <c:v>36+</c:v>
                </c:pt>
              </c:strCache>
            </c:strRef>
          </c:cat>
          <c:val>
            <c:numRef>
              <c:f>Sheet1!$D$92:$D$94</c:f>
              <c:numCache>
                <c:formatCode>General</c:formatCode>
                <c:ptCount val="3"/>
                <c:pt idx="0">
                  <c:v>40.0</c:v>
                </c:pt>
                <c:pt idx="1">
                  <c:v>41.0</c:v>
                </c:pt>
                <c:pt idx="2">
                  <c:v>42.0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Sheet1!$E$91</c:f>
              <c:strCache>
                <c:ptCount val="1"/>
                <c:pt idx="0">
                  <c:v>A-A</c:v>
                </c:pt>
              </c:strCache>
            </c:strRef>
          </c:tx>
          <c:marker>
            <c:symbol val="none"/>
          </c:marker>
          <c:cat>
            <c:strRef>
              <c:f>Sheet1!$B$92:$B$94</c:f>
              <c:strCache>
                <c:ptCount val="3"/>
                <c:pt idx="0">
                  <c:v>8-19</c:v>
                </c:pt>
                <c:pt idx="1">
                  <c:v>20-35</c:v>
                </c:pt>
                <c:pt idx="2">
                  <c:v>36+</c:v>
                </c:pt>
              </c:strCache>
            </c:strRef>
          </c:cat>
          <c:val>
            <c:numRef>
              <c:f>Sheet1!$E$92:$E$94</c:f>
              <c:numCache>
                <c:formatCode>General</c:formatCode>
                <c:ptCount val="3"/>
                <c:pt idx="0">
                  <c:v>36.0</c:v>
                </c:pt>
                <c:pt idx="1">
                  <c:v>32.0</c:v>
                </c:pt>
                <c:pt idx="2">
                  <c:v>27.0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Sheet1!$F$91</c:f>
              <c:strCache>
                <c:ptCount val="1"/>
                <c:pt idx="0">
                  <c:v>SC 4</c:v>
                </c:pt>
              </c:strCache>
            </c:strRef>
          </c:tx>
          <c:marker>
            <c:symbol val="none"/>
          </c:marker>
          <c:cat>
            <c:strRef>
              <c:f>Sheet1!$B$92:$B$94</c:f>
              <c:strCache>
                <c:ptCount val="3"/>
                <c:pt idx="0">
                  <c:v>8-19</c:v>
                </c:pt>
                <c:pt idx="1">
                  <c:v>20-35</c:v>
                </c:pt>
                <c:pt idx="2">
                  <c:v>36+</c:v>
                </c:pt>
              </c:strCache>
            </c:strRef>
          </c:cat>
          <c:val>
            <c:numRef>
              <c:f>Sheet1!$F$92:$F$94</c:f>
              <c:numCache>
                <c:formatCode>General</c:formatCode>
                <c:ptCount val="3"/>
                <c:pt idx="0">
                  <c:v>27.0</c:v>
                </c:pt>
                <c:pt idx="1">
                  <c:v>25.0</c:v>
                </c:pt>
                <c:pt idx="2">
                  <c:v>29.0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7406104"/>
        <c:axId val="-2145048968"/>
      </c:lineChart>
      <c:catAx>
        <c:axId val="-2147406104"/>
        <c:scaling>
          <c:orientation val="maxMin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Age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-2145048968"/>
        <c:crosses val="autoZero"/>
        <c:auto val="1"/>
        <c:lblAlgn val="ctr"/>
        <c:lblOffset val="100"/>
        <c:noMultiLvlLbl val="0"/>
      </c:catAx>
      <c:valAx>
        <c:axId val="-2145048968"/>
        <c:scaling>
          <c:orientation val="minMax"/>
        </c:scaling>
        <c:delete val="0"/>
        <c:axPos val="r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/>
                  <a:t>Vowel Height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474061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E2696-F7C2-8B4F-81AB-83805C3006A9}" type="datetimeFigureOut">
              <a:rPr lang="en-US" smtClean="0"/>
              <a:t>1/8/16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6FD597-5B3A-1644-A7C7-98C08B1EC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16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FD597-5B3A-1644-A7C7-98C08B1ECA5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3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FD597-5B3A-1644-A7C7-98C08B1ECA5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41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FD597-5B3A-1644-A7C7-98C08B1ECA5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643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99C00-C92C-BC44-890F-CB38AE03C027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95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919F4-B24F-004C-B3CF-78C32E7910BA}" type="datetimeFigureOut">
              <a:rPr lang="en-US" smtClean="0"/>
              <a:t>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94D1-7CAC-A440-818E-E01969EF9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77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919F4-B24F-004C-B3CF-78C32E7910BA}" type="datetimeFigureOut">
              <a:rPr lang="en-US" smtClean="0"/>
              <a:t>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94D1-7CAC-A440-818E-E01969EF9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106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919F4-B24F-004C-B3CF-78C32E7910BA}" type="datetimeFigureOut">
              <a:rPr lang="en-US" smtClean="0"/>
              <a:t>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94D1-7CAC-A440-818E-E01969EF9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487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919F4-B24F-004C-B3CF-78C32E7910BA}" type="datetimeFigureOut">
              <a:rPr lang="en-US" smtClean="0"/>
              <a:t>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94D1-7CAC-A440-818E-E01969EF9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129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919F4-B24F-004C-B3CF-78C32E7910BA}" type="datetimeFigureOut">
              <a:rPr lang="en-US" smtClean="0"/>
              <a:t>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94D1-7CAC-A440-818E-E01969EF9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20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919F4-B24F-004C-B3CF-78C32E7910BA}" type="datetimeFigureOut">
              <a:rPr lang="en-US" smtClean="0"/>
              <a:t>1/8/16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94D1-7CAC-A440-818E-E01969EF9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97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919F4-B24F-004C-B3CF-78C32E7910BA}" type="datetimeFigureOut">
              <a:rPr lang="en-US" smtClean="0"/>
              <a:t>1/8/16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94D1-7CAC-A440-818E-E01969EF9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15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919F4-B24F-004C-B3CF-78C32E7910BA}" type="datetimeFigureOut">
              <a:rPr lang="en-US" smtClean="0"/>
              <a:t>1/8/16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94D1-7CAC-A440-818E-E01969EF9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928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919F4-B24F-004C-B3CF-78C32E7910BA}" type="datetimeFigureOut">
              <a:rPr lang="en-US" smtClean="0"/>
              <a:t>1/8/16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94D1-7CAC-A440-818E-E01969EF9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03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919F4-B24F-004C-B3CF-78C32E7910BA}" type="datetimeFigureOut">
              <a:rPr lang="en-US" smtClean="0"/>
              <a:t>1/8/16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94D1-7CAC-A440-818E-E01969EF9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03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919F4-B24F-004C-B3CF-78C32E7910BA}" type="datetimeFigureOut">
              <a:rPr lang="en-US" smtClean="0"/>
              <a:t>1/8/16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94D1-7CAC-A440-818E-E01969EF9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866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919F4-B24F-004C-B3CF-78C32E7910BA}" type="datetimeFigureOut">
              <a:rPr lang="en-US" smtClean="0"/>
              <a:t>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794D1-7CAC-A440-818E-E01969EF9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76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37167"/>
            <a:ext cx="7772400" cy="1460501"/>
          </a:xfrm>
        </p:spPr>
        <p:txBody>
          <a:bodyPr>
            <a:normAutofit/>
          </a:bodyPr>
          <a:lstStyle/>
          <a:p>
            <a:r>
              <a:rPr lang="en-US" dirty="0" smtClean="0"/>
              <a:t>Escape from New York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481667"/>
          </a:xfrm>
        </p:spPr>
        <p:txBody>
          <a:bodyPr/>
          <a:lstStyle/>
          <a:p>
            <a:r>
              <a:rPr lang="en-US" dirty="0" smtClean="0"/>
              <a:t>The disappearance of the traditional dialect features of NYC English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72166" y="4402666"/>
            <a:ext cx="53128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Gregory R. Guy</a:t>
            </a:r>
          </a:p>
          <a:p>
            <a:pPr algn="ctr"/>
            <a:r>
              <a:rPr lang="en-US" sz="3200" dirty="0" smtClean="0"/>
              <a:t>New York University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American Dialect Society 2016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00350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(r) in NYC department stores:</a:t>
            </a:r>
            <a:br>
              <a:rPr lang="en-US" dirty="0" smtClean="0"/>
            </a:br>
            <a:r>
              <a:rPr lang="en-US" dirty="0" smtClean="0"/>
              <a:t>Age grading in 1963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5051" b="-5051"/>
          <a:stretch>
            <a:fillRect/>
          </a:stretch>
        </p:blipFill>
        <p:spPr>
          <a:xfrm>
            <a:off x="457200" y="1600200"/>
            <a:ext cx="8686800" cy="4525963"/>
          </a:xfrm>
        </p:spPr>
      </p:pic>
    </p:spTree>
    <p:extLst>
      <p:ext uri="{BB962C8B-B14F-4D97-AF65-F5344CB8AC3E}">
        <p14:creationId xmlns:p14="http://schemas.microsoft.com/office/powerpoint/2010/main" val="1871818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/r/ - Change in real time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427" b="84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65771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(r) in NYC department stores: </a:t>
            </a:r>
            <a:br>
              <a:rPr lang="en-US" dirty="0" smtClean="0"/>
            </a:br>
            <a:r>
              <a:rPr lang="en-US" dirty="0" smtClean="0"/>
              <a:t>Age grading in </a:t>
            </a:r>
            <a:r>
              <a:rPr lang="en-US" dirty="0" smtClean="0"/>
              <a:t>2008 </a:t>
            </a:r>
            <a:r>
              <a:rPr lang="en-US" sz="3600" dirty="0" smtClean="0"/>
              <a:t>(Guy et al.)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79168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(r) in NYC department stores </a:t>
            </a:r>
            <a:br>
              <a:rPr lang="en-US" dirty="0" smtClean="0"/>
            </a:br>
            <a:r>
              <a:rPr lang="en-US" dirty="0" smtClean="0"/>
              <a:t>at 22 year intervals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5201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Labov’s</a:t>
            </a:r>
            <a:r>
              <a:rPr lang="en-US" sz="3200" dirty="0" smtClean="0"/>
              <a:t> account: </a:t>
            </a:r>
            <a:br>
              <a:rPr lang="en-US" sz="3200" dirty="0" smtClean="0"/>
            </a:br>
            <a:r>
              <a:rPr lang="en-US" sz="3200" dirty="0" smtClean="0"/>
              <a:t>early stage change from above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12303" b="-12303"/>
          <a:stretch>
            <a:fillRect/>
          </a:stretch>
        </p:blipFill>
        <p:spPr>
          <a:xfrm>
            <a:off x="457200" y="1226012"/>
            <a:ext cx="8229600" cy="4717590"/>
          </a:xfrm>
        </p:spPr>
      </p:pic>
    </p:spTree>
    <p:extLst>
      <p:ext uri="{BB962C8B-B14F-4D97-AF65-F5344CB8AC3E}">
        <p14:creationId xmlns:p14="http://schemas.microsoft.com/office/powerpoint/2010/main" val="1237456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(r) as nucleus - diphthongization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45963" b="-459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03398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</a:t>
            </a:r>
            <a:r>
              <a:rPr lang="en-US" sz="3600" dirty="0" smtClean="0"/>
              <a:t>iphthongal (r) in apparent time - 1963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8023" r="-380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54303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(TH)-stopping</a:t>
            </a:r>
            <a:br>
              <a:rPr lang="en-US" dirty="0" smtClean="0"/>
            </a:br>
            <a:r>
              <a:rPr lang="en-US" dirty="0" smtClean="0"/>
              <a:t>Social stratification in 1963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0293" r="-402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4259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(DH)-stopping – 1963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5696" r="-25696"/>
          <a:stretch>
            <a:fillRect/>
          </a:stretch>
        </p:blipFill>
        <p:spPr>
          <a:xfrm>
            <a:off x="457200" y="1417638"/>
            <a:ext cx="8686800" cy="5205312"/>
          </a:xfrm>
        </p:spPr>
      </p:pic>
    </p:spTree>
    <p:extLst>
      <p:ext uri="{BB962C8B-B14F-4D97-AF65-F5344CB8AC3E}">
        <p14:creationId xmlns:p14="http://schemas.microsoft.com/office/powerpoint/2010/main" val="3686308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441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TH/DH in apparent time – 1963</a:t>
            </a:r>
            <a:br>
              <a:rPr lang="en-US" sz="3200" dirty="0" smtClean="0"/>
            </a:br>
            <a:r>
              <a:rPr lang="en-US" sz="3200" dirty="0" smtClean="0"/>
              <a:t>Advancing from below, correction from above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7978" b="-79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25606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Labov’s</a:t>
            </a:r>
            <a:r>
              <a:rPr lang="en-US" dirty="0" smtClean="0"/>
              <a:t> study: 1963-4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Social Stratification of English in New York City (1966)  described the speech of a social cross section of New Yorkers in Manhattan’s Lower East Side (LES). </a:t>
            </a:r>
          </a:p>
          <a:p>
            <a:r>
              <a:rPr lang="en-US" dirty="0" smtClean="0"/>
              <a:t>Several phonological features were prominent in the speech of the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876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72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(TH) in 1963 – still increasing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8887670"/>
              </p:ext>
            </p:extLst>
          </p:nvPr>
        </p:nvGraphicFramePr>
        <p:xfrm>
          <a:off x="457200" y="831936"/>
          <a:ext cx="8229600" cy="5294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64216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(oh) – stalled or reversing in 1963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16375" b="-163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77269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(oh) in 1963: inflection point?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9312555"/>
              </p:ext>
            </p:extLst>
          </p:nvPr>
        </p:nvGraphicFramePr>
        <p:xfrm>
          <a:off x="758123" y="1624100"/>
          <a:ext cx="7928677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8332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97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BOUGHT in 2010 (Becker)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3830" r="-13830"/>
          <a:stretch>
            <a:fillRect/>
          </a:stretch>
        </p:blipFill>
        <p:spPr>
          <a:xfrm>
            <a:off x="0" y="982338"/>
            <a:ext cx="9144000" cy="5143825"/>
          </a:xfrm>
        </p:spPr>
      </p:pic>
      <p:sp>
        <p:nvSpPr>
          <p:cNvPr id="5" name="TextBox 4"/>
          <p:cNvSpPr txBox="1"/>
          <p:nvPr/>
        </p:nvSpPr>
        <p:spPr>
          <a:xfrm>
            <a:off x="6590468" y="6130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296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(</a:t>
            </a:r>
            <a:r>
              <a:rPr lang="en-US" sz="3200" dirty="0" err="1" smtClean="0"/>
              <a:t>aeh</a:t>
            </a:r>
            <a:r>
              <a:rPr lang="en-US" sz="3200" dirty="0" smtClean="0"/>
              <a:t>) in apparent time:</a:t>
            </a:r>
            <a:br>
              <a:rPr lang="en-US" sz="3200" dirty="0" smtClean="0"/>
            </a:br>
            <a:r>
              <a:rPr lang="en-US" sz="3200" dirty="0" smtClean="0"/>
              <a:t>advancing from below, correction from above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5405" r="-154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1114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(</a:t>
            </a:r>
            <a:r>
              <a:rPr lang="en-US" dirty="0" err="1" smtClean="0"/>
              <a:t>æh</a:t>
            </a:r>
            <a:r>
              <a:rPr lang="en-US" dirty="0" smtClean="0"/>
              <a:t>) raising in 1963: advancing, with correction from above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644536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3824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/</a:t>
            </a:r>
            <a:r>
              <a:rPr lang="en-US" dirty="0" err="1" smtClean="0"/>
              <a:t>æ</a:t>
            </a:r>
            <a:r>
              <a:rPr lang="en-US" dirty="0" smtClean="0"/>
              <a:t>/ - split, classic NYCE </a:t>
            </a:r>
            <a:r>
              <a:rPr lang="en-US" dirty="0" smtClean="0"/>
              <a:t>system</a:t>
            </a:r>
            <a:br>
              <a:rPr lang="en-US" dirty="0" smtClean="0"/>
            </a:br>
            <a:r>
              <a:rPr lang="en-US" sz="3600" dirty="0" smtClean="0"/>
              <a:t>(Becker 2010)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7806" b="78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46062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/</a:t>
            </a:r>
            <a:r>
              <a:rPr lang="en-US" dirty="0" err="1" smtClean="0"/>
              <a:t>æ</a:t>
            </a:r>
            <a:r>
              <a:rPr lang="en-US" dirty="0" smtClean="0"/>
              <a:t>/ split – nasal </a:t>
            </a:r>
            <a:r>
              <a:rPr lang="en-US" dirty="0" smtClean="0"/>
              <a:t>system</a:t>
            </a:r>
            <a:br>
              <a:rPr lang="en-US" dirty="0" smtClean="0"/>
            </a:br>
            <a:r>
              <a:rPr lang="en-US" sz="3600" dirty="0" smtClean="0"/>
              <a:t>(</a:t>
            </a:r>
            <a:r>
              <a:rPr lang="en-US" sz="3600" dirty="0" smtClean="0"/>
              <a:t>Becker 2010)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431" b="8431"/>
          <a:stretch>
            <a:fillRect/>
          </a:stretch>
        </p:blipFill>
        <p:spPr>
          <a:xfrm>
            <a:off x="457200" y="1417638"/>
            <a:ext cx="8229600" cy="4770679"/>
          </a:xfrm>
        </p:spPr>
      </p:pic>
    </p:spTree>
    <p:extLst>
      <p:ext uri="{BB962C8B-B14F-4D97-AF65-F5344CB8AC3E}">
        <p14:creationId xmlns:p14="http://schemas.microsoft.com/office/powerpoint/2010/main" val="355879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/</a:t>
            </a:r>
            <a:r>
              <a:rPr lang="en-US" dirty="0" err="1" smtClean="0"/>
              <a:t>æ</a:t>
            </a:r>
            <a:r>
              <a:rPr lang="en-US" dirty="0" smtClean="0"/>
              <a:t>/ realignment – height (F1)</a:t>
            </a:r>
            <a:br>
              <a:rPr lang="en-US" dirty="0" smtClean="0"/>
            </a:br>
            <a:r>
              <a:rPr lang="en-US" dirty="0" smtClean="0"/>
              <a:t>LES whites in </a:t>
            </a:r>
            <a:r>
              <a:rPr lang="en-US" dirty="0" smtClean="0"/>
              <a:t>Becker 2010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364" b="133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04653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/</a:t>
            </a:r>
            <a:r>
              <a:rPr lang="en-US" dirty="0" err="1" smtClean="0"/>
              <a:t>æ</a:t>
            </a:r>
            <a:r>
              <a:rPr lang="en-US" dirty="0" smtClean="0"/>
              <a:t>/ realignment – backing (F2)</a:t>
            </a:r>
            <a:br>
              <a:rPr lang="en-US" dirty="0" smtClean="0"/>
            </a:br>
            <a:r>
              <a:rPr lang="en-US" dirty="0" smtClean="0"/>
              <a:t>LES whites in </a:t>
            </a:r>
            <a:r>
              <a:rPr lang="en-US" dirty="0" smtClean="0"/>
              <a:t>2010 (Becker)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7663" r="-176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65320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Ethnic make-up of LES- 1960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9224787"/>
              </p:ext>
            </p:extLst>
          </p:nvPr>
        </p:nvGraphicFramePr>
        <p:xfrm>
          <a:off x="1379400" y="1667890"/>
          <a:ext cx="6612363" cy="4267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3971"/>
                <a:gridCol w="3288392"/>
              </a:tblGrid>
              <a:tr h="53339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533392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White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63%</a:t>
                      </a:r>
                    </a:p>
                  </a:txBody>
                  <a:tcPr marL="12700" marR="12700" marT="12700" marB="0" anchor="b"/>
                </a:tc>
              </a:tr>
              <a:tr h="533392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Jewish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27%</a:t>
                      </a:r>
                    </a:p>
                  </a:txBody>
                  <a:tcPr marL="12700" marR="12700" marT="12700" marB="0" anchor="b"/>
                </a:tc>
              </a:tr>
              <a:tr h="533392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Italian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11%</a:t>
                      </a:r>
                    </a:p>
                  </a:txBody>
                  <a:tcPr marL="12700" marR="12700" marT="12700" marB="0" anchor="b"/>
                </a:tc>
              </a:tr>
              <a:tr h="533392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 white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25%</a:t>
                      </a:r>
                    </a:p>
                  </a:txBody>
                  <a:tcPr marL="12700" marR="12700" marT="12700" marB="0" anchor="b"/>
                </a:tc>
              </a:tr>
              <a:tr h="533392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African-American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26%</a:t>
                      </a:r>
                    </a:p>
                  </a:txBody>
                  <a:tcPr marL="12700" marR="12700" marT="12700" marB="0" anchor="b"/>
                </a:tc>
              </a:tr>
              <a:tr h="533392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Hispanic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8%</a:t>
                      </a:r>
                    </a:p>
                  </a:txBody>
                  <a:tcPr marL="12700" marR="12700" marT="12700" marB="0" anchor="b"/>
                </a:tc>
              </a:tr>
              <a:tr h="533392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Asian-American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1065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Labov’s</a:t>
            </a:r>
            <a:r>
              <a:rPr lang="en-US" dirty="0" smtClean="0"/>
              <a:t> study in 1963 occurred around the time of a major turning point in NYCE; the features that had characterized the city dialect stopped advancing, and started to recede.  </a:t>
            </a:r>
            <a:endParaRPr lang="en-US" dirty="0"/>
          </a:p>
          <a:p>
            <a:r>
              <a:rPr lang="en-US" dirty="0" smtClean="0"/>
              <a:t>Likely motivation is the stigma associated with NYCE; </a:t>
            </a:r>
            <a:r>
              <a:rPr lang="en-US" dirty="0" err="1" smtClean="0"/>
              <a:t>NYers</a:t>
            </a:r>
            <a:r>
              <a:rPr lang="en-US" dirty="0" smtClean="0"/>
              <a:t> became more aware of it (perhaps beginning c. WW II)</a:t>
            </a:r>
          </a:p>
          <a:p>
            <a:r>
              <a:rPr lang="en-US" dirty="0" smtClean="0"/>
              <a:t>A major facilitating factor is the decline of the native-English speaking population in NYC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842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NYCE speakers are stigmatized : </a:t>
            </a:r>
            <a:br>
              <a:rPr lang="en-US" dirty="0" smtClean="0"/>
            </a:br>
            <a:r>
              <a:rPr lang="en-US" dirty="0" smtClean="0"/>
              <a:t>Two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Dennis, a Jewish </a:t>
            </a:r>
            <a:r>
              <a:rPr lang="en-US" dirty="0" err="1" smtClean="0"/>
              <a:t>NYer</a:t>
            </a:r>
            <a:r>
              <a:rPr lang="en-US" dirty="0" smtClean="0"/>
              <a:t> from Far Rockaway, Brooklyn</a:t>
            </a:r>
          </a:p>
          <a:p>
            <a:pPr lvl="1"/>
            <a:r>
              <a:rPr lang="en-US" dirty="0" smtClean="0"/>
              <a:t>goes to </a:t>
            </a:r>
            <a:r>
              <a:rPr lang="en-US" dirty="0" smtClean="0"/>
              <a:t>university </a:t>
            </a:r>
            <a:r>
              <a:rPr lang="en-US" dirty="0" smtClean="0"/>
              <a:t>in Boston, lives w/ 4 non-NYC roommates; we all mocked his accent endlessly</a:t>
            </a:r>
          </a:p>
          <a:p>
            <a:r>
              <a:rPr lang="en-US" dirty="0" smtClean="0"/>
              <a:t>Paula, born in Brooklyn, raised in Long Island suburb of NYC</a:t>
            </a:r>
          </a:p>
          <a:p>
            <a:pPr lvl="1"/>
            <a:r>
              <a:rPr lang="en-US" dirty="0" smtClean="0"/>
              <a:t>goes to </a:t>
            </a:r>
            <a:r>
              <a:rPr lang="en-US" dirty="0" smtClean="0"/>
              <a:t>university </a:t>
            </a:r>
            <a:r>
              <a:rPr lang="en-US" dirty="0" smtClean="0"/>
              <a:t>in Grinnell, Iowa. </a:t>
            </a:r>
          </a:p>
          <a:p>
            <a:pPr lvl="1"/>
            <a:r>
              <a:rPr lang="en-US" dirty="0" smtClean="0"/>
              <a:t>people mock her ‘Long Island’ accent from day one</a:t>
            </a:r>
          </a:p>
          <a:p>
            <a:pPr lvl="1"/>
            <a:r>
              <a:rPr lang="en-US" dirty="0" smtClean="0"/>
              <a:t>she resolves to never again be dialectally recognizable</a:t>
            </a:r>
          </a:p>
        </p:txBody>
      </p:sp>
    </p:spTree>
    <p:extLst>
      <p:ext uri="{BB962C8B-B14F-4D97-AF65-F5344CB8AC3E}">
        <p14:creationId xmlns:p14="http://schemas.microsoft.com/office/powerpoint/2010/main" val="1934574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Paula’s English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completely r-full</a:t>
            </a:r>
          </a:p>
          <a:p>
            <a:pPr lvl="1"/>
            <a:r>
              <a:rPr lang="en-US" dirty="0" smtClean="0"/>
              <a:t>except certain lexical items, e.g. </a:t>
            </a:r>
            <a:r>
              <a:rPr lang="en-US" i="1" dirty="0" smtClean="0"/>
              <a:t>shortly </a:t>
            </a:r>
          </a:p>
          <a:p>
            <a:r>
              <a:rPr lang="en-US" dirty="0" smtClean="0"/>
              <a:t>low /</a:t>
            </a:r>
            <a:r>
              <a:rPr lang="en-US" dirty="0" err="1" smtClean="0"/>
              <a:t>æ</a:t>
            </a:r>
            <a:r>
              <a:rPr lang="en-US" dirty="0" smtClean="0"/>
              <a:t>/, some tensing before nasals</a:t>
            </a:r>
          </a:p>
          <a:p>
            <a:r>
              <a:rPr lang="en-US" dirty="0" err="1" smtClean="0"/>
              <a:t>hypercorrected</a:t>
            </a:r>
            <a:r>
              <a:rPr lang="en-US" dirty="0" smtClean="0"/>
              <a:t> BOUGHT vowel</a:t>
            </a:r>
          </a:p>
          <a:p>
            <a:r>
              <a:rPr lang="en-US" dirty="0" smtClean="0"/>
              <a:t>pronounces many BOUGHT words with </a:t>
            </a:r>
            <a:r>
              <a:rPr lang="en-US" dirty="0">
                <a:latin typeface="Apple Casual"/>
                <a:cs typeface="Apple Casual"/>
              </a:rPr>
              <a:t>/a</a:t>
            </a:r>
            <a:r>
              <a:rPr lang="en-US" dirty="0" smtClean="0">
                <a:latin typeface="Apple Casual"/>
                <a:cs typeface="Apple Casual"/>
              </a:rPr>
              <a:t>/</a:t>
            </a:r>
          </a:p>
          <a:p>
            <a:pPr lvl="1"/>
            <a:r>
              <a:rPr lang="en-US" dirty="0" smtClean="0">
                <a:cs typeface="Apple Casual"/>
              </a:rPr>
              <a:t>others hear her name as ‘Polly’</a:t>
            </a:r>
            <a:endParaRPr lang="en-US" dirty="0">
              <a:cs typeface="Apple Casual"/>
            </a:endParaRPr>
          </a:p>
        </p:txBody>
      </p:sp>
    </p:spTree>
    <p:extLst>
      <p:ext uri="{BB962C8B-B14F-4D97-AF65-F5344CB8AC3E}">
        <p14:creationId xmlns:p14="http://schemas.microsoft.com/office/powerpoint/2010/main" val="1778142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NYCE stigmatized?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largest, most economically dominant city in a country is usually the model for the national standard</a:t>
            </a:r>
            <a:r>
              <a:rPr lang="en-US" dirty="0"/>
              <a:t>;</a:t>
            </a:r>
            <a:r>
              <a:rPr lang="en-US" dirty="0" smtClean="0"/>
              <a:t> e.g. </a:t>
            </a:r>
          </a:p>
          <a:p>
            <a:pPr lvl="1"/>
            <a:r>
              <a:rPr lang="en-US" dirty="0" smtClean="0"/>
              <a:t>London English</a:t>
            </a:r>
          </a:p>
          <a:p>
            <a:pPr lvl="1"/>
            <a:r>
              <a:rPr lang="en-US" dirty="0" smtClean="0"/>
              <a:t>Parisian French</a:t>
            </a:r>
          </a:p>
          <a:p>
            <a:pPr lvl="1"/>
            <a:r>
              <a:rPr lang="en-US" dirty="0" smtClean="0"/>
              <a:t>Beijing Mandarin</a:t>
            </a:r>
          </a:p>
          <a:p>
            <a:pPr lvl="1"/>
            <a:r>
              <a:rPr lang="en-US" dirty="0" smtClean="0"/>
              <a:t>Spanish</a:t>
            </a:r>
            <a:r>
              <a:rPr lang="en-US" dirty="0"/>
              <a:t> </a:t>
            </a:r>
            <a:r>
              <a:rPr lang="en-US" dirty="0" smtClean="0"/>
              <a:t>of Madrid, Bogota, Buenos Aires, Mex. City</a:t>
            </a:r>
          </a:p>
          <a:p>
            <a:pPr lvl="1"/>
            <a:r>
              <a:rPr lang="en-US" dirty="0" smtClean="0"/>
              <a:t>Moscow/St. Petersburg Russian</a:t>
            </a:r>
          </a:p>
          <a:p>
            <a:pPr lvl="1"/>
            <a:r>
              <a:rPr lang="en-US" dirty="0" err="1" smtClean="0"/>
              <a:t>Tehrani</a:t>
            </a:r>
            <a:r>
              <a:rPr lang="en-US" dirty="0" smtClean="0"/>
              <a:t> Farsi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807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441"/>
            <a:ext cx="8229600" cy="1143000"/>
          </a:xfrm>
        </p:spPr>
        <p:txBody>
          <a:bodyPr/>
          <a:lstStyle/>
          <a:p>
            <a:r>
              <a:rPr lang="en-US" dirty="0" smtClean="0"/>
              <a:t>Likely historical explanation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Originally settled by Dutch in 1624, as ‘New Amsterdam’</a:t>
            </a:r>
          </a:p>
          <a:p>
            <a:r>
              <a:rPr lang="en-US" dirty="0" smtClean="0"/>
              <a:t>Taken over by English in 1664</a:t>
            </a:r>
          </a:p>
          <a:p>
            <a:r>
              <a:rPr lang="en-US" dirty="0" smtClean="0"/>
              <a:t>Established Dutch population gradually learn English</a:t>
            </a:r>
          </a:p>
          <a:p>
            <a:r>
              <a:rPr lang="en-US" dirty="0" smtClean="0"/>
              <a:t>Relatively small; at the time of the American Revolution, NY was only the 7</a:t>
            </a:r>
            <a:r>
              <a:rPr lang="en-US" baseline="30000" dirty="0" smtClean="0"/>
              <a:t>th</a:t>
            </a:r>
            <a:r>
              <a:rPr lang="en-US" dirty="0" smtClean="0"/>
              <a:t> largest state in population</a:t>
            </a:r>
          </a:p>
        </p:txBody>
      </p:sp>
    </p:spTree>
    <p:extLst>
      <p:ext uri="{BB962C8B-B14F-4D97-AF65-F5344CB8AC3E}">
        <p14:creationId xmlns:p14="http://schemas.microsoft.com/office/powerpoint/2010/main" val="528852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through immigration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New York experiences explosive growth via immigration, beginning with the construction of the Erie Canal in 1825 </a:t>
            </a:r>
          </a:p>
          <a:p>
            <a:r>
              <a:rPr lang="en-US" dirty="0" smtClean="0"/>
              <a:t>Erie Canal provided the pathway to the Great Lakes region, attracts millions of European immigrants; the vast majority speak LOTES</a:t>
            </a:r>
          </a:p>
          <a:p>
            <a:r>
              <a:rPr lang="en-US" dirty="0" smtClean="0"/>
              <a:t>NYC is the port of access</a:t>
            </a:r>
          </a:p>
          <a:p>
            <a:r>
              <a:rPr lang="en-US" dirty="0" smtClean="0"/>
              <a:t>Average annual population growth leaps from 2.5% during 1810s to over 5% during 1820s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463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3915636"/>
              </p:ext>
            </p:extLst>
          </p:nvPr>
        </p:nvGraphicFramePr>
        <p:xfrm>
          <a:off x="457200" y="1050868"/>
          <a:ext cx="8229600" cy="5075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74663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Erie Canal – pathway to the </a:t>
            </a:r>
            <a:br>
              <a:rPr lang="en-US" dirty="0" smtClean="0"/>
            </a:br>
            <a:r>
              <a:rPr lang="en-US" dirty="0" smtClean="0"/>
              <a:t>American interior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7602" b="-76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01587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6597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1373"/>
          </a:xfrm>
        </p:spPr>
        <p:txBody>
          <a:bodyPr/>
          <a:lstStyle/>
          <a:p>
            <a:r>
              <a:rPr lang="en-US" dirty="0" smtClean="0"/>
              <a:t>ANAE – Great Lakes dialect region</a:t>
            </a:r>
            <a:endParaRPr lang="en-US" dirty="0"/>
          </a:p>
        </p:txBody>
      </p:sp>
      <p:pic>
        <p:nvPicPr>
          <p:cNvPr id="6" name="Content Placeholder 5" descr="TelsurIN_eae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0" b="106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55421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Six variables of NYCE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coda /r/: </a:t>
            </a:r>
            <a:r>
              <a:rPr lang="en-US" i="1" dirty="0" smtClean="0"/>
              <a:t>beer, hair, car, fourth</a:t>
            </a:r>
          </a:p>
          <a:p>
            <a:r>
              <a:rPr lang="en-US" dirty="0" smtClean="0"/>
              <a:t>nuclear /r/: </a:t>
            </a:r>
            <a:r>
              <a:rPr lang="en-US" i="1" dirty="0" smtClean="0"/>
              <a:t>worth, bird</a:t>
            </a:r>
          </a:p>
          <a:p>
            <a:r>
              <a:rPr lang="en-US" dirty="0" smtClean="0"/>
              <a:t>tense /</a:t>
            </a:r>
            <a:r>
              <a:rPr lang="en-US" dirty="0" err="1" smtClean="0"/>
              <a:t>æ</a:t>
            </a:r>
            <a:r>
              <a:rPr lang="en-US" dirty="0" smtClean="0"/>
              <a:t>/: </a:t>
            </a:r>
            <a:r>
              <a:rPr lang="en-US" i="1" dirty="0" smtClean="0"/>
              <a:t>man, bad, half </a:t>
            </a:r>
            <a:r>
              <a:rPr lang="en-US" dirty="0" smtClean="0"/>
              <a:t>vs. </a:t>
            </a:r>
            <a:r>
              <a:rPr lang="en-US" i="1" dirty="0" smtClean="0"/>
              <a:t>hang, cat, have</a:t>
            </a:r>
          </a:p>
          <a:p>
            <a:r>
              <a:rPr lang="en-US" dirty="0" smtClean="0"/>
              <a:t>raised BOUGHT: </a:t>
            </a:r>
            <a:r>
              <a:rPr lang="en-US" i="1" dirty="0" smtClean="0"/>
              <a:t>coffee, talk</a:t>
            </a:r>
          </a:p>
          <a:p>
            <a:r>
              <a:rPr lang="en-US" dirty="0" smtClean="0"/>
              <a:t>TH-stopping:  </a:t>
            </a:r>
            <a:r>
              <a:rPr lang="en-US" i="1" dirty="0" smtClean="0"/>
              <a:t>think/</a:t>
            </a:r>
            <a:r>
              <a:rPr lang="en-US" i="1" dirty="0" err="1" smtClean="0"/>
              <a:t>tink</a:t>
            </a:r>
            <a:endParaRPr lang="en-US" i="1" dirty="0" smtClean="0"/>
          </a:p>
          <a:p>
            <a:r>
              <a:rPr lang="en-US" dirty="0" smtClean="0"/>
              <a:t>DH-stopping:  </a:t>
            </a:r>
            <a:r>
              <a:rPr lang="en-US" i="1" dirty="0" smtClean="0"/>
              <a:t>them/</a:t>
            </a:r>
            <a:r>
              <a:rPr lang="en-US" i="1" dirty="0" err="1" smtClean="0"/>
              <a:t>dem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61348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attitudes towards NYCE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First seen as English as spoken by Dutchmen (17-18</a:t>
            </a:r>
            <a:r>
              <a:rPr lang="en-US" baseline="30000" dirty="0" smtClean="0"/>
              <a:t>th</a:t>
            </a:r>
            <a:r>
              <a:rPr lang="en-US" dirty="0" smtClean="0"/>
              <a:t> C)</a:t>
            </a:r>
          </a:p>
          <a:p>
            <a:r>
              <a:rPr lang="en-US" dirty="0" smtClean="0"/>
              <a:t>Then seen as English spoken by foreign immigrants (19</a:t>
            </a:r>
            <a:r>
              <a:rPr lang="en-US" baseline="30000" dirty="0" smtClean="0"/>
              <a:t>th</a:t>
            </a:r>
            <a:r>
              <a:rPr lang="en-US" dirty="0" smtClean="0"/>
              <a:t>-20</a:t>
            </a:r>
            <a:r>
              <a:rPr lang="en-US" baseline="30000" dirty="0" smtClean="0"/>
              <a:t>th</a:t>
            </a:r>
            <a:r>
              <a:rPr lang="en-US" dirty="0" smtClean="0"/>
              <a:t> C)</a:t>
            </a:r>
          </a:p>
          <a:p>
            <a:r>
              <a:rPr lang="en-US" dirty="0" smtClean="0"/>
              <a:t>Regional rivalries with the two big cities of colonial America, Philadelphia and Boston</a:t>
            </a:r>
          </a:p>
          <a:p>
            <a:r>
              <a:rPr lang="en-US" dirty="0" smtClean="0"/>
              <a:t>Philadelphia was largest city in the 1760s-70s, site of continental congress, first capital of the USA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156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Perceptions of NYCE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did Bostonians and Philadelphians think of New York and its speech in the 19</a:t>
            </a:r>
            <a:r>
              <a:rPr lang="en-US" baseline="30000" dirty="0" smtClean="0"/>
              <a:t>th</a:t>
            </a:r>
            <a:r>
              <a:rPr lang="en-US" dirty="0" smtClean="0"/>
              <a:t> C.?</a:t>
            </a:r>
          </a:p>
          <a:p>
            <a:r>
              <a:rPr lang="en-US" dirty="0" smtClean="0"/>
              <a:t>It was an upstart, surpassing them in size and influence because of the influx of immigrants</a:t>
            </a:r>
          </a:p>
          <a:p>
            <a:r>
              <a:rPr lang="en-US" dirty="0" smtClean="0"/>
              <a:t>Not a place, or a dialect, to be admired</a:t>
            </a:r>
          </a:p>
          <a:p>
            <a:r>
              <a:rPr lang="en-US" dirty="0" smtClean="0"/>
              <a:t>Always seen as a city of foreigners with accents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528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York City Demographics 2013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8639584"/>
              </p:ext>
            </p:extLst>
          </p:nvPr>
        </p:nvGraphicFramePr>
        <p:xfrm>
          <a:off x="457200" y="1600200"/>
          <a:ext cx="8229600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7270"/>
                <a:gridCol w="253913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New</a:t>
                      </a:r>
                      <a:r>
                        <a:rPr lang="en-US" baseline="0" dirty="0" smtClean="0"/>
                        <a:t> York City 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Metropolitan Area</a:t>
                      </a:r>
                      <a:r>
                        <a:rPr lang="en-US" baseline="0" dirty="0" smtClean="0"/>
                        <a:t> (SMSA)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Population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8.49M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19.75M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White (not Hispanic)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33%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58%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African American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26%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16%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Hispanic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29%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18%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Asian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13%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7%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Foreign</a:t>
                      </a:r>
                      <a:r>
                        <a:rPr lang="en-US" sz="2400" baseline="0" dirty="0" smtClean="0"/>
                        <a:t> born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37%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22%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speak LOTE at home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49%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30%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not</a:t>
                      </a:r>
                      <a:r>
                        <a:rPr lang="en-US" sz="2400" baseline="0" dirty="0" smtClean="0"/>
                        <a:t> African-American</a:t>
                      </a:r>
                      <a:r>
                        <a:rPr lang="en-US" sz="2400" dirty="0" smtClean="0"/>
                        <a:t>,</a:t>
                      </a:r>
                      <a:r>
                        <a:rPr lang="en-US" sz="2400" baseline="0" dirty="0" smtClean="0"/>
                        <a:t> speak English at home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26%</a:t>
                      </a:r>
                      <a:endParaRPr lang="en-US" sz="2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54%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169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 how do all those ethnic groups</a:t>
            </a:r>
            <a:br>
              <a:rPr lang="en-US" dirty="0" smtClean="0"/>
            </a:br>
            <a:r>
              <a:rPr lang="en-US" dirty="0" smtClean="0"/>
              <a:t>use English?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recent studies</a:t>
            </a:r>
          </a:p>
          <a:p>
            <a:pPr lvl="1"/>
            <a:r>
              <a:rPr lang="en-US" dirty="0" smtClean="0"/>
              <a:t>Becker 2010  LES</a:t>
            </a:r>
          </a:p>
          <a:p>
            <a:pPr lvl="1"/>
            <a:r>
              <a:rPr lang="en-US" dirty="0" err="1" smtClean="0"/>
              <a:t>Newlin-Lukowicz</a:t>
            </a:r>
            <a:r>
              <a:rPr lang="en-US" dirty="0" smtClean="0"/>
              <a:t> 2014  Polish New Yorkers</a:t>
            </a:r>
          </a:p>
          <a:p>
            <a:pPr lvl="1"/>
            <a:r>
              <a:rPr lang="en-US" dirty="0" smtClean="0"/>
              <a:t>Wong 2014  Chinese New Yorkers</a:t>
            </a:r>
          </a:p>
          <a:p>
            <a:pPr lvl="1"/>
            <a:r>
              <a:rPr lang="en-US" dirty="0" err="1" smtClean="0"/>
              <a:t>Shousterman</a:t>
            </a:r>
            <a:r>
              <a:rPr lang="en-US" dirty="0" smtClean="0"/>
              <a:t> 2014 English in Spanish Harlem</a:t>
            </a:r>
          </a:p>
          <a:p>
            <a:pPr lvl="1"/>
            <a:r>
              <a:rPr lang="en-US" dirty="0" smtClean="0"/>
              <a:t>Bauman 2015  Asian Sorority in North New Jersey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990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90810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Polish speakers of English </a:t>
            </a:r>
            <a:br>
              <a:rPr lang="en-US" sz="4000" dirty="0" smtClean="0"/>
            </a:br>
            <a:r>
              <a:rPr lang="en-US" sz="4000" dirty="0" smtClean="0"/>
              <a:t>in New York City</a:t>
            </a:r>
            <a:br>
              <a:rPr lang="en-US" sz="4000" dirty="0" smtClean="0"/>
            </a:br>
            <a:r>
              <a:rPr lang="en-US" sz="2800" dirty="0" smtClean="0"/>
              <a:t>(</a:t>
            </a:r>
            <a:r>
              <a:rPr lang="en-US" sz="2800" dirty="0" err="1" smtClean="0"/>
              <a:t>Newlin</a:t>
            </a:r>
            <a:r>
              <a:rPr lang="en-US" sz="2800" dirty="0" err="1"/>
              <a:t>-</a:t>
            </a:r>
            <a:r>
              <a:rPr lang="en-US" sz="2800" dirty="0" err="1" smtClean="0"/>
              <a:t>Lukowicz</a:t>
            </a:r>
            <a:r>
              <a:rPr lang="en-US" sz="2800" dirty="0" smtClean="0"/>
              <a:t> 2014)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819400"/>
            <a:ext cx="7772400" cy="3276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Variable usage of NYCE features: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•short-a tensing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•</a:t>
            </a:r>
            <a:r>
              <a:rPr lang="en-US" i="1" dirty="0" smtClean="0"/>
              <a:t>cot-caught </a:t>
            </a:r>
            <a:r>
              <a:rPr lang="en-US" dirty="0" smtClean="0"/>
              <a:t>distinction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•TH-stopping</a:t>
            </a:r>
          </a:p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39573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Three clusters of speakers</a:t>
            </a:r>
            <a:br>
              <a:rPr lang="en-US" dirty="0" smtClean="0"/>
            </a:br>
            <a:r>
              <a:rPr lang="en-US" sz="3600" dirty="0" smtClean="0"/>
              <a:t>from hierarchical cluster analysis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Ethnic orientation to…</a:t>
            </a:r>
          </a:p>
          <a:p>
            <a:r>
              <a:rPr lang="en-US" dirty="0" smtClean="0"/>
              <a:t>Poland: Strong </a:t>
            </a:r>
            <a:r>
              <a:rPr lang="en-US" dirty="0"/>
              <a:t>ties to Poland and low </a:t>
            </a:r>
            <a:r>
              <a:rPr lang="en-US" dirty="0" smtClean="0"/>
              <a:t>involvement in NYC Polish community </a:t>
            </a:r>
          </a:p>
          <a:p>
            <a:r>
              <a:rPr lang="en-US" dirty="0" smtClean="0"/>
              <a:t>Polish New York: Strong ties to Poland and high local involvement in NYC</a:t>
            </a:r>
          </a:p>
          <a:p>
            <a:r>
              <a:rPr lang="en-US" dirty="0" smtClean="0"/>
              <a:t>America: Weak </a:t>
            </a:r>
            <a:r>
              <a:rPr lang="en-US" dirty="0"/>
              <a:t>ties to Poland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9937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82000" cy="381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    Ethnic orientation: Poland</a:t>
            </a:r>
            <a:endParaRPr lang="en-US" sz="3600" dirty="0"/>
          </a:p>
        </p:txBody>
      </p:sp>
      <p:pic>
        <p:nvPicPr>
          <p:cNvPr id="4" name="Content Placeholder 3" descr="low_inv_variables2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877" r="-20982"/>
          <a:stretch/>
        </p:blipFill>
        <p:spPr>
          <a:xfrm>
            <a:off x="228600" y="990600"/>
            <a:ext cx="8610600" cy="5486400"/>
          </a:xfrm>
        </p:spPr>
      </p:pic>
    </p:spTree>
    <p:extLst>
      <p:ext uri="{BB962C8B-B14F-4D97-AF65-F5344CB8AC3E}">
        <p14:creationId xmlns:p14="http://schemas.microsoft.com/office/powerpoint/2010/main" val="705938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82000" cy="381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    Orientation: Polish New York</a:t>
            </a:r>
            <a:endParaRPr lang="en-US" sz="3600" dirty="0"/>
          </a:p>
        </p:txBody>
      </p:sp>
      <p:pic>
        <p:nvPicPr>
          <p:cNvPr id="7" name="Content Placeholder 6" descr="Strong_variables2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50" r="-20936"/>
          <a:stretch/>
        </p:blipFill>
        <p:spPr>
          <a:xfrm>
            <a:off x="228600" y="1053412"/>
            <a:ext cx="8686800" cy="5499788"/>
          </a:xfrm>
        </p:spPr>
      </p:pic>
    </p:spTree>
    <p:extLst>
      <p:ext uri="{BB962C8B-B14F-4D97-AF65-F5344CB8AC3E}">
        <p14:creationId xmlns:p14="http://schemas.microsoft.com/office/powerpoint/2010/main" val="1140035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381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    Orientation: America</a:t>
            </a:r>
            <a:endParaRPr lang="en-US" sz="3600" dirty="0"/>
          </a:p>
        </p:txBody>
      </p:sp>
      <p:pic>
        <p:nvPicPr>
          <p:cNvPr id="4" name="Content Placeholder 3" descr="weak_variables2.pd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606" r="-15606"/>
          <a:stretch/>
        </p:blipFill>
        <p:spPr>
          <a:xfrm>
            <a:off x="304800" y="990600"/>
            <a:ext cx="8229600" cy="5562600"/>
          </a:xfrm>
        </p:spPr>
      </p:pic>
    </p:spTree>
    <p:extLst>
      <p:ext uri="{BB962C8B-B14F-4D97-AF65-F5344CB8AC3E}">
        <p14:creationId xmlns:p14="http://schemas.microsoft.com/office/powerpoint/2010/main" val="4126549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ABC </a:t>
            </a:r>
            <a:r>
              <a:rPr lang="en-US" sz="4000" dirty="0" err="1" smtClean="0"/>
              <a:t>NYers</a:t>
            </a:r>
            <a:r>
              <a:rPr lang="en-US" sz="4000" dirty="0" smtClean="0"/>
              <a:t>: BOUGHT in apparent time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(Wong 2014)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22381" r="-22381"/>
          <a:stretch>
            <a:fillRect/>
          </a:stretch>
        </p:blipFill>
        <p:spPr>
          <a:xfrm>
            <a:off x="303070" y="1417638"/>
            <a:ext cx="8580787" cy="4909455"/>
          </a:xfrm>
        </p:spPr>
      </p:pic>
    </p:spTree>
    <p:extLst>
      <p:ext uri="{BB962C8B-B14F-4D97-AF65-F5344CB8AC3E}">
        <p14:creationId xmlns:p14="http://schemas.microsoft.com/office/powerpoint/2010/main" val="1594779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r-</a:t>
            </a:r>
            <a:r>
              <a:rPr lang="en-US" dirty="0" err="1" smtClean="0"/>
              <a:t>lessness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NYCE was an ‘r-less’ dialect (vocalized or deleted coda /r/), like the Coastal South and Eastern New England in the USA, and Southern British English, </a:t>
            </a:r>
            <a:r>
              <a:rPr lang="en-US" dirty="0" smtClean="0"/>
              <a:t>Australia </a:t>
            </a:r>
            <a:r>
              <a:rPr lang="en-US" dirty="0" smtClean="0"/>
              <a:t>and New Zealand: </a:t>
            </a:r>
            <a:r>
              <a:rPr lang="en-US" i="1" dirty="0" smtClean="0"/>
              <a:t>beer, hair, car</a:t>
            </a:r>
          </a:p>
          <a:p>
            <a:r>
              <a:rPr lang="en-US" dirty="0" smtClean="0"/>
              <a:t>Nuclear /r/ (in </a:t>
            </a:r>
            <a:r>
              <a:rPr lang="en-US" i="1" dirty="0" smtClean="0"/>
              <a:t>bird, worth</a:t>
            </a:r>
            <a:r>
              <a:rPr lang="en-US" dirty="0" smtClean="0"/>
              <a:t>, etc.) was variably </a:t>
            </a:r>
            <a:r>
              <a:rPr lang="en-US" dirty="0" err="1" smtClean="0"/>
              <a:t>dipthongal</a:t>
            </a:r>
            <a:r>
              <a:rPr lang="en-US" dirty="0" smtClean="0"/>
              <a:t> (stereotyped as </a:t>
            </a:r>
            <a:r>
              <a:rPr lang="en-US" i="1" dirty="0" err="1" smtClean="0"/>
              <a:t>boid</a:t>
            </a:r>
            <a:r>
              <a:rPr lang="en-US" i="1" dirty="0" smtClean="0"/>
              <a:t>, </a:t>
            </a:r>
            <a:r>
              <a:rPr lang="en-US" i="1" dirty="0" err="1" smtClean="0"/>
              <a:t>woid</a:t>
            </a:r>
            <a:r>
              <a:rPr lang="en-US" dirty="0"/>
              <a:t>)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1795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ABCNY: Older speakers differ </a:t>
            </a:r>
            <a:br>
              <a:rPr lang="en-US" dirty="0" smtClean="0"/>
            </a:br>
            <a:r>
              <a:rPr lang="en-US" dirty="0" smtClean="0"/>
              <a:t>by ethnic orientation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5723" r="-25723"/>
          <a:stretch>
            <a:fillRect/>
          </a:stretch>
        </p:blipFill>
        <p:spPr>
          <a:xfrm>
            <a:off x="457200" y="1600200"/>
            <a:ext cx="8229600" cy="4770679"/>
          </a:xfrm>
        </p:spPr>
      </p:pic>
    </p:spTree>
    <p:extLst>
      <p:ext uri="{BB962C8B-B14F-4D97-AF65-F5344CB8AC3E}">
        <p14:creationId xmlns:p14="http://schemas.microsoft.com/office/powerpoint/2010/main" val="1265230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Ethnic identification shifts with expansion of Chinese 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For older ABC </a:t>
            </a:r>
            <a:r>
              <a:rPr lang="en-US" dirty="0" err="1" smtClean="0"/>
              <a:t>NYers</a:t>
            </a:r>
            <a:r>
              <a:rPr lang="en-US" dirty="0" smtClean="0"/>
              <a:t>, using NYC raised BOUGHT was a marker of an ‘American’ ethnic orientation. </a:t>
            </a:r>
          </a:p>
          <a:p>
            <a:r>
              <a:rPr lang="en-US" dirty="0" smtClean="0"/>
              <a:t>Chinese were a much smaller proportion of the NYC population before c. 1975-80</a:t>
            </a:r>
          </a:p>
          <a:p>
            <a:r>
              <a:rPr lang="en-US" dirty="0" smtClean="0"/>
              <a:t>Younger ABC </a:t>
            </a:r>
            <a:r>
              <a:rPr lang="en-US" dirty="0" err="1" smtClean="0"/>
              <a:t>NYers</a:t>
            </a:r>
            <a:r>
              <a:rPr lang="en-US" dirty="0" smtClean="0"/>
              <a:t> grew up with many more Chinese around, and fewer white </a:t>
            </a:r>
            <a:r>
              <a:rPr lang="en-US" dirty="0" err="1" smtClean="0"/>
              <a:t>NYers</a:t>
            </a:r>
            <a:r>
              <a:rPr lang="en-US" dirty="0" smtClean="0"/>
              <a:t>.  </a:t>
            </a:r>
          </a:p>
          <a:p>
            <a:r>
              <a:rPr lang="en-US" dirty="0" smtClean="0"/>
              <a:t>For them, BOUGHT is not an ethnic marker; most speakers have less access to white </a:t>
            </a:r>
            <a:r>
              <a:rPr lang="en-US" dirty="0" err="1" smtClean="0"/>
              <a:t>NYers</a:t>
            </a:r>
            <a:r>
              <a:rPr lang="en-US" dirty="0" smtClean="0"/>
              <a:t>, and/or “dissociate themselves from a mainstream white NYC persona”</a:t>
            </a:r>
          </a:p>
        </p:txBody>
      </p:sp>
    </p:spTree>
    <p:extLst>
      <p:ext uri="{BB962C8B-B14F-4D97-AF65-F5344CB8AC3E}">
        <p14:creationId xmlns:p14="http://schemas.microsoft.com/office/powerpoint/2010/main" val="2171031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564379"/>
          </a:xfrm>
        </p:spPr>
        <p:txBody>
          <a:bodyPr>
            <a:normAutofit/>
          </a:bodyPr>
          <a:lstStyle/>
          <a:p>
            <a:r>
              <a:rPr lang="en-US" dirty="0" smtClean="0"/>
              <a:t>George, b.1949: growing up in NYC in the 1950s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224276" b="-224276"/>
          <a:stretch>
            <a:fillRect/>
          </a:stretch>
        </p:blipFill>
        <p:spPr>
          <a:xfrm>
            <a:off x="211667" y="1600200"/>
            <a:ext cx="8997601" cy="4948334"/>
          </a:xfrm>
        </p:spPr>
      </p:pic>
    </p:spTree>
    <p:extLst>
      <p:ext uri="{BB962C8B-B14F-4D97-AF65-F5344CB8AC3E}">
        <p14:creationId xmlns:p14="http://schemas.microsoft.com/office/powerpoint/2010/main" val="3332974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Winnie, b. 1940: life in the LES today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28399" b="-283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13772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Prosody as ethnic marker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Bauman 2015 finds Asian American young women – all L1 English speakers, some bilingual in parent’s language – use lower PVI prosody (more syllable timed) than non-Asian English speakers.</a:t>
            </a:r>
          </a:p>
          <a:p>
            <a:r>
              <a:rPr lang="en-US" dirty="0" err="1" smtClean="0"/>
              <a:t>Shousterman</a:t>
            </a:r>
            <a:r>
              <a:rPr lang="en-US" dirty="0" smtClean="0"/>
              <a:t> 2014 </a:t>
            </a:r>
            <a:r>
              <a:rPr lang="en-US" dirty="0" smtClean="0"/>
              <a:t>finds Hispanic </a:t>
            </a:r>
            <a:r>
              <a:rPr lang="en-US" dirty="0" err="1" smtClean="0"/>
              <a:t>NYers</a:t>
            </a:r>
            <a:r>
              <a:rPr lang="en-US" dirty="0" smtClean="0"/>
              <a:t>, monolingual in English, use lower PVI prosody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464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PVI values for several </a:t>
            </a:r>
            <a:r>
              <a:rPr lang="en-US" dirty="0" err="1" smtClean="0"/>
              <a:t>ethnolects</a:t>
            </a:r>
            <a:r>
              <a:rPr lang="en-US" dirty="0" smtClean="0"/>
              <a:t> </a:t>
            </a:r>
            <a:r>
              <a:rPr lang="en-US" sz="3600" dirty="0" smtClean="0"/>
              <a:t>(Bauman 2015)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effectLst/>
              <a:latin typeface="Times New Roman"/>
              <a:ea typeface="宋体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69410167"/>
              </p:ext>
            </p:extLst>
          </p:nvPr>
        </p:nvGraphicFramePr>
        <p:xfrm>
          <a:off x="1379401" y="1650508"/>
          <a:ext cx="6546678" cy="4961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8665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NYCE is a ‘swamp of negative prestige’</a:t>
            </a:r>
          </a:p>
          <a:p>
            <a:r>
              <a:rPr lang="en-US" dirty="0"/>
              <a:t>T</a:t>
            </a:r>
            <a:r>
              <a:rPr lang="en-US" dirty="0" smtClean="0"/>
              <a:t>raditional NYCE features are disappearing in the city, for several reasons</a:t>
            </a:r>
          </a:p>
          <a:p>
            <a:r>
              <a:rPr lang="en-US" dirty="0"/>
              <a:t>N</a:t>
            </a:r>
            <a:r>
              <a:rPr lang="en-US" dirty="0" smtClean="0"/>
              <a:t>ative </a:t>
            </a:r>
            <a:r>
              <a:rPr lang="en-US" dirty="0" err="1" smtClean="0"/>
              <a:t>NYers</a:t>
            </a:r>
            <a:r>
              <a:rPr lang="en-US" dirty="0" smtClean="0"/>
              <a:t> are avoiding the stigma, since coming into greater contact with outsiders</a:t>
            </a:r>
          </a:p>
          <a:p>
            <a:r>
              <a:rPr lang="en-US" dirty="0" smtClean="0"/>
              <a:t>Ethnic </a:t>
            </a:r>
            <a:r>
              <a:rPr lang="en-US" dirty="0" err="1" smtClean="0"/>
              <a:t>NYers</a:t>
            </a:r>
            <a:r>
              <a:rPr lang="en-US" dirty="0" smtClean="0"/>
              <a:t> have avoided NYCE features to mark ethnic difference</a:t>
            </a:r>
          </a:p>
          <a:p>
            <a:r>
              <a:rPr lang="en-US" dirty="0" smtClean="0"/>
              <a:t>The pool of native NYCE speakers may now be too small to perpetuate the dialect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8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0292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dirty="0" err="1"/>
              <a:t>Danke</a:t>
            </a:r>
            <a:r>
              <a:rPr lang="en-US" dirty="0"/>
              <a:t>            </a:t>
            </a:r>
            <a:r>
              <a:rPr lang="en-US" dirty="0" smtClean="0"/>
              <a:t>     Grazie</a:t>
            </a:r>
            <a:endParaRPr lang="en-US" dirty="0"/>
          </a:p>
          <a:p>
            <a:pPr>
              <a:buFontTx/>
              <a:buNone/>
            </a:pPr>
            <a:r>
              <a:rPr lang="en-US" dirty="0"/>
              <a:t>          </a:t>
            </a:r>
            <a:r>
              <a:rPr lang="en-US" dirty="0" err="1" smtClean="0"/>
              <a:t>Dziekuje</a:t>
            </a:r>
            <a:r>
              <a:rPr lang="en-US" dirty="0" smtClean="0"/>
              <a:t>                        Arigato</a:t>
            </a:r>
            <a:endParaRPr lang="en-US" dirty="0"/>
          </a:p>
          <a:p>
            <a:pPr>
              <a:buFontTx/>
              <a:buNone/>
            </a:pPr>
            <a:r>
              <a:rPr lang="en-US" dirty="0"/>
              <a:t>                  </a:t>
            </a:r>
            <a:r>
              <a:rPr lang="en-US" dirty="0" smtClean="0"/>
              <a:t>        Obrigado</a:t>
            </a:r>
            <a:endParaRPr lang="en-US" dirty="0"/>
          </a:p>
          <a:p>
            <a:pPr>
              <a:buFontTx/>
              <a:buNone/>
            </a:pPr>
            <a:r>
              <a:rPr lang="en-US" dirty="0"/>
              <a:t>     Merci                                   Gracias</a:t>
            </a:r>
          </a:p>
          <a:p>
            <a:pPr>
              <a:buFontTx/>
              <a:buNone/>
            </a:pPr>
            <a:r>
              <a:rPr lang="en-US" dirty="0"/>
              <a:t>                    </a:t>
            </a:r>
            <a:r>
              <a:rPr lang="en-US" dirty="0" smtClean="0"/>
              <a:t>Thank </a:t>
            </a:r>
            <a:r>
              <a:rPr lang="en-US" dirty="0"/>
              <a:t>you</a:t>
            </a:r>
            <a:r>
              <a:rPr lang="en-US" dirty="0" smtClean="0"/>
              <a:t>!</a:t>
            </a:r>
          </a:p>
          <a:p>
            <a:pPr>
              <a:buFontTx/>
              <a:buNone/>
            </a:pPr>
            <a:r>
              <a:rPr lang="en-US" dirty="0" smtClean="0"/>
              <a:t>                  (…but no </a:t>
            </a:r>
            <a:r>
              <a:rPr lang="en-US" dirty="0" err="1" smtClean="0"/>
              <a:t>t’anks</a:t>
            </a:r>
            <a:r>
              <a:rPr lang="en-US" dirty="0" smtClean="0"/>
              <a:t>  ;-)</a:t>
            </a:r>
            <a:endParaRPr lang="en-US" dirty="0"/>
          </a:p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r>
              <a:rPr lang="en-US" sz="2400" dirty="0"/>
              <a:t>Comments and requests for copies of this </a:t>
            </a:r>
            <a:r>
              <a:rPr lang="en-US" sz="2400" dirty="0" err="1"/>
              <a:t>powerpoint</a:t>
            </a:r>
            <a:r>
              <a:rPr lang="en-US" sz="2400" dirty="0"/>
              <a:t>: </a:t>
            </a:r>
          </a:p>
          <a:p>
            <a:pPr>
              <a:buFontTx/>
              <a:buNone/>
            </a:pPr>
            <a:r>
              <a:rPr lang="en-US" sz="2400" dirty="0"/>
              <a:t>                       </a:t>
            </a:r>
            <a:r>
              <a:rPr lang="en-US" sz="2800" dirty="0" err="1"/>
              <a:t>gregory.guy@nyu.edu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n-US" dirty="0" err="1" smtClean="0"/>
              <a:t>aeh</a:t>
            </a:r>
            <a:r>
              <a:rPr lang="en-US" dirty="0" smtClean="0"/>
              <a:t>) by ethnicity and 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20828" b="-208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55792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æh</a:t>
            </a:r>
            <a:r>
              <a:rPr lang="en-US" dirty="0" smtClean="0"/>
              <a:t>) height in 1963 – </a:t>
            </a:r>
            <a:br>
              <a:rPr lang="en-US" dirty="0" smtClean="0"/>
            </a:br>
            <a:r>
              <a:rPr lang="en-US" dirty="0" smtClean="0"/>
              <a:t>another inflection point?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6016824"/>
              </p:ext>
            </p:extLst>
          </p:nvPr>
        </p:nvGraphicFramePr>
        <p:xfrm>
          <a:off x="741838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50951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Stratification of (r)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r-</a:t>
            </a:r>
            <a:r>
              <a:rPr lang="en-US" dirty="0" err="1" smtClean="0"/>
              <a:t>lessness</a:t>
            </a:r>
            <a:r>
              <a:rPr lang="en-US" dirty="0" smtClean="0"/>
              <a:t> was not socially differentiated prior to approximately World War II.  </a:t>
            </a:r>
            <a:endParaRPr lang="en-US" dirty="0"/>
          </a:p>
          <a:p>
            <a:r>
              <a:rPr lang="en-US" dirty="0" smtClean="0"/>
              <a:t>e.g., Franklin Roosevelt, US President 1932-1945, was r-less.  He was from an old patrician NY family, descended from the original Dutch settlers of ‘New Amsterdam’</a:t>
            </a:r>
          </a:p>
          <a:p>
            <a:endParaRPr lang="en-US" dirty="0"/>
          </a:p>
          <a:p>
            <a:r>
              <a:rPr lang="en-US" dirty="0" smtClean="0"/>
              <a:t>https://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=S3RHnKYNvx8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63699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Polish-English 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Polish phonology conflicts with English on all these variables:</a:t>
            </a:r>
          </a:p>
          <a:p>
            <a:pPr lvl="1"/>
            <a:r>
              <a:rPr lang="en-US" sz="2400" dirty="0" smtClean="0"/>
              <a:t>no </a:t>
            </a:r>
            <a:r>
              <a:rPr lang="en-US" sz="2400" dirty="0"/>
              <a:t>tense/lax </a:t>
            </a:r>
            <a:r>
              <a:rPr lang="en-US" sz="2400" dirty="0" smtClean="0"/>
              <a:t>distinction</a:t>
            </a:r>
            <a:endParaRPr lang="en-US" sz="2400" dirty="0"/>
          </a:p>
          <a:p>
            <a:pPr lvl="1"/>
            <a:r>
              <a:rPr lang="en-US" sz="2400" dirty="0" smtClean="0"/>
              <a:t>only </a:t>
            </a:r>
            <a:r>
              <a:rPr lang="en-US" sz="2400" dirty="0"/>
              <a:t>one low back vowel </a:t>
            </a:r>
            <a:r>
              <a:rPr lang="en-US" sz="2400" dirty="0" smtClean="0"/>
              <a:t>phoneme </a:t>
            </a:r>
          </a:p>
          <a:p>
            <a:pPr lvl="1"/>
            <a:r>
              <a:rPr lang="en-US" sz="2400" dirty="0" smtClean="0"/>
              <a:t>no </a:t>
            </a:r>
            <a:r>
              <a:rPr lang="en-US" sz="2400" dirty="0"/>
              <a:t>interdental </a:t>
            </a:r>
            <a:r>
              <a:rPr lang="en-US" sz="2400" dirty="0" smtClean="0"/>
              <a:t>fricative</a:t>
            </a:r>
            <a:endParaRPr lang="en-US" sz="2400" dirty="0"/>
          </a:p>
          <a:p>
            <a:r>
              <a:rPr lang="en-US" sz="2800" dirty="0"/>
              <a:t>M</a:t>
            </a:r>
            <a:r>
              <a:rPr lang="en-US" sz="2800" dirty="0" smtClean="0"/>
              <a:t>ore Polish-influenced English could have smaller low-back and short-a distinctions, and higher rates of TH-stopping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29828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r>
              <a:rPr lang="en-US" dirty="0" smtClean="0"/>
              <a:t>TH-stopping</a:t>
            </a:r>
            <a:endParaRPr lang="en-US" dirty="0"/>
          </a:p>
        </p:txBody>
      </p:sp>
      <p:pic>
        <p:nvPicPr>
          <p:cNvPr id="4" name="Content Placeholder 3" descr="TH_variables_annotated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75" r="-35031"/>
          <a:stretch/>
        </p:blipFill>
        <p:spPr>
          <a:xfrm>
            <a:off x="152400" y="1143000"/>
            <a:ext cx="8991600" cy="5257800"/>
          </a:xfrm>
        </p:spPr>
      </p:pic>
    </p:spTree>
    <p:extLst>
      <p:ext uri="{BB962C8B-B14F-4D97-AF65-F5344CB8AC3E}">
        <p14:creationId xmlns:p14="http://schemas.microsoft.com/office/powerpoint/2010/main" val="410301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George, b.1949: growing up in NYC in the 1950s, vs. today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79177" b="-791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0388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Stratification of (r):</a:t>
            </a:r>
            <a:br>
              <a:rPr lang="en-US" dirty="0" smtClean="0"/>
            </a:br>
            <a:r>
              <a:rPr lang="en-US" dirty="0" smtClean="0"/>
              <a:t>Change from above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8307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By the time of </a:t>
            </a:r>
            <a:r>
              <a:rPr lang="en-US" dirty="0" err="1" smtClean="0"/>
              <a:t>Labov’s</a:t>
            </a:r>
            <a:r>
              <a:rPr lang="en-US" dirty="0" smtClean="0"/>
              <a:t> study (</a:t>
            </a:r>
            <a:r>
              <a:rPr lang="en-US" dirty="0" smtClean="0"/>
              <a:t>27 </a:t>
            </a:r>
            <a:r>
              <a:rPr lang="en-US" dirty="0" smtClean="0"/>
              <a:t>years after FDR speech) (r) has become social stratified;                r-</a:t>
            </a:r>
            <a:r>
              <a:rPr lang="en-US" dirty="0" err="1" smtClean="0"/>
              <a:t>lessness</a:t>
            </a:r>
            <a:r>
              <a:rPr lang="en-US" dirty="0" smtClean="0"/>
              <a:t> is stigmatized.</a:t>
            </a:r>
          </a:p>
          <a:p>
            <a:endParaRPr lang="en-US" dirty="0"/>
          </a:p>
          <a:p>
            <a:r>
              <a:rPr lang="en-US" dirty="0" smtClean="0"/>
              <a:t>Higher status people have begun to pronounce coda (r)</a:t>
            </a:r>
          </a:p>
          <a:p>
            <a:endParaRPr lang="en-US" dirty="0"/>
          </a:p>
          <a:p>
            <a:r>
              <a:rPr lang="en-US" dirty="0" smtClean="0"/>
              <a:t>Style shifting: all social classes use (r) in careful styles</a:t>
            </a:r>
          </a:p>
        </p:txBody>
      </p:sp>
    </p:spTree>
    <p:extLst>
      <p:ext uri="{BB962C8B-B14F-4D97-AF65-F5344CB8AC3E}">
        <p14:creationId xmlns:p14="http://schemas.microsoft.com/office/powerpoint/2010/main" val="2310603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354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sz="4000" dirty="0" smtClean="0"/>
              <a:t>Class Stratification of (r) in 1963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846" r="-4846"/>
          <a:stretch>
            <a:fillRect/>
          </a:stretch>
        </p:blipFill>
        <p:spPr>
          <a:xfrm>
            <a:off x="457200" y="1138441"/>
            <a:ext cx="8229600" cy="5316120"/>
          </a:xfrm>
        </p:spPr>
      </p:pic>
    </p:spTree>
    <p:extLst>
      <p:ext uri="{BB962C8B-B14F-4D97-AF65-F5344CB8AC3E}">
        <p14:creationId xmlns:p14="http://schemas.microsoft.com/office/powerpoint/2010/main" val="2734623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Stratification of (r) in </a:t>
            </a:r>
            <a:br>
              <a:rPr lang="en-US" dirty="0" smtClean="0"/>
            </a:br>
            <a:r>
              <a:rPr lang="en-US" dirty="0" smtClean="0"/>
              <a:t>NYC department stores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19075" b="-19075"/>
          <a:stretch>
            <a:fillRect/>
          </a:stretch>
        </p:blipFill>
        <p:spPr>
          <a:xfrm>
            <a:off x="262743" y="1600200"/>
            <a:ext cx="8881257" cy="4814466"/>
          </a:xfrm>
        </p:spPr>
      </p:pic>
    </p:spTree>
    <p:extLst>
      <p:ext uri="{BB962C8B-B14F-4D97-AF65-F5344CB8AC3E}">
        <p14:creationId xmlns:p14="http://schemas.microsoft.com/office/powerpoint/2010/main" val="1971133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8067</TotalTime>
  <Words>1660</Words>
  <Application>Microsoft Macintosh PowerPoint</Application>
  <PresentationFormat>On-screen Show (4:3)</PresentationFormat>
  <Paragraphs>226</Paragraphs>
  <Slides>62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Office Theme</vt:lpstr>
      <vt:lpstr>Escape from New York</vt:lpstr>
      <vt:lpstr>Labov’s study: 1963-4</vt:lpstr>
      <vt:lpstr>Ethnic make-up of LES- 1960</vt:lpstr>
      <vt:lpstr>Six variables of NYCE</vt:lpstr>
      <vt:lpstr>r-lessness</vt:lpstr>
      <vt:lpstr>Stratification of (r)</vt:lpstr>
      <vt:lpstr>Stratification of (r): Change from above</vt:lpstr>
      <vt:lpstr> Class Stratification of (r) in 1963</vt:lpstr>
      <vt:lpstr>Stratification of (r) in  NYC department stores</vt:lpstr>
      <vt:lpstr>(r) in NYC department stores: Age grading in 1963</vt:lpstr>
      <vt:lpstr>/r/ - Change in real time</vt:lpstr>
      <vt:lpstr>(r) in NYC department stores:  Age grading in 2008 (Guy et al.)</vt:lpstr>
      <vt:lpstr>(r) in NYC department stores  at 22 year intervals</vt:lpstr>
      <vt:lpstr>Labov’s account:  early stage change from above</vt:lpstr>
      <vt:lpstr>(r) as nucleus - diphthongization</vt:lpstr>
      <vt:lpstr>Diphthongal (r) in apparent time - 1963</vt:lpstr>
      <vt:lpstr>(TH)-stopping Social stratification in 1963</vt:lpstr>
      <vt:lpstr>(DH)-stopping – 1963</vt:lpstr>
      <vt:lpstr>TH/DH in apparent time – 1963 Advancing from below, correction from above</vt:lpstr>
      <vt:lpstr> (TH) in 1963 – still increasing</vt:lpstr>
      <vt:lpstr>(oh) – stalled or reversing in 1963</vt:lpstr>
      <vt:lpstr>(oh) in 1963: inflection point?</vt:lpstr>
      <vt:lpstr>BOUGHT in 2010 (Becker)</vt:lpstr>
      <vt:lpstr>(aeh) in apparent time: advancing from below, correction from above</vt:lpstr>
      <vt:lpstr>(æh) raising in 1963: advancing, with correction from above</vt:lpstr>
      <vt:lpstr>/æ/ - split, classic NYCE system (Becker 2010)</vt:lpstr>
      <vt:lpstr>/æ/ split – nasal system (Becker 2010)</vt:lpstr>
      <vt:lpstr>/æ/ realignment – height (F1) LES whites in Becker 2010</vt:lpstr>
      <vt:lpstr>/æ/ realignment – backing (F2) LES whites in 2010 (Becker)</vt:lpstr>
      <vt:lpstr>Summary</vt:lpstr>
      <vt:lpstr>How NYCE speakers are stigmatized :  Two examples</vt:lpstr>
      <vt:lpstr>Paula’s English today</vt:lpstr>
      <vt:lpstr>Why is NYCE stigmatized?</vt:lpstr>
      <vt:lpstr>Likely historical explanation</vt:lpstr>
      <vt:lpstr>Growth through immigration</vt:lpstr>
      <vt:lpstr> </vt:lpstr>
      <vt:lpstr>Erie Canal – pathway to the  American interior</vt:lpstr>
      <vt:lpstr>PowerPoint Presentation</vt:lpstr>
      <vt:lpstr>ANAE – Great Lakes dialect region</vt:lpstr>
      <vt:lpstr>Early attitudes towards NYCE</vt:lpstr>
      <vt:lpstr>Perceptions of NYCE</vt:lpstr>
      <vt:lpstr>New York City Demographics 2013</vt:lpstr>
      <vt:lpstr>So how do all those ethnic groups use English?</vt:lpstr>
      <vt:lpstr>Polish speakers of English  in New York City (Newlin-Lukowicz 2014)</vt:lpstr>
      <vt:lpstr>Three clusters of speakers from hierarchical cluster analysis</vt:lpstr>
      <vt:lpstr>    Ethnic orientation: Poland</vt:lpstr>
      <vt:lpstr>    Orientation: Polish New York</vt:lpstr>
      <vt:lpstr>    Orientation: America</vt:lpstr>
      <vt:lpstr>ABC NYers: BOUGHT in apparent time (Wong 2014)</vt:lpstr>
      <vt:lpstr>ABCNY: Older speakers differ  by ethnic orientation</vt:lpstr>
      <vt:lpstr>Ethnic identification shifts with expansion of Chinese population</vt:lpstr>
      <vt:lpstr>George, b.1949: growing up in NYC in the 1950s</vt:lpstr>
      <vt:lpstr>Winnie, b. 1940: life in the LES today</vt:lpstr>
      <vt:lpstr>Prosody as ethnic marker</vt:lpstr>
      <vt:lpstr>PVI values for several ethnolects (Bauman 2015)</vt:lpstr>
      <vt:lpstr>Conclusions</vt:lpstr>
      <vt:lpstr> </vt:lpstr>
      <vt:lpstr>(aeh) by ethnicity and age</vt:lpstr>
      <vt:lpstr>(æh) height in 1963 –  another inflection point?</vt:lpstr>
      <vt:lpstr>Polish-English contact</vt:lpstr>
      <vt:lpstr>TH-stopping</vt:lpstr>
      <vt:lpstr>George, b.1949: growing up in NYC in the 1950s, vs. today</vt:lpstr>
    </vt:vector>
  </TitlesOfParts>
  <Company>New York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Escape from New York</dc:title>
  <dc:creator>Gregory Guy</dc:creator>
  <cp:lastModifiedBy>Gregory Guy</cp:lastModifiedBy>
  <cp:revision>48</cp:revision>
  <dcterms:created xsi:type="dcterms:W3CDTF">2015-11-24T02:57:04Z</dcterms:created>
  <dcterms:modified xsi:type="dcterms:W3CDTF">2016-01-09T04:36:00Z</dcterms:modified>
</cp:coreProperties>
</file>