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9"/>
  </p:notesMasterIdLst>
  <p:sldIdLst>
    <p:sldId id="256" r:id="rId2"/>
    <p:sldId id="332" r:id="rId3"/>
    <p:sldId id="327" r:id="rId4"/>
    <p:sldId id="333" r:id="rId5"/>
    <p:sldId id="297" r:id="rId6"/>
    <p:sldId id="328" r:id="rId7"/>
    <p:sldId id="300" r:id="rId8"/>
    <p:sldId id="301" r:id="rId9"/>
    <p:sldId id="298" r:id="rId10"/>
    <p:sldId id="329" r:id="rId11"/>
    <p:sldId id="330" r:id="rId12"/>
    <p:sldId id="331" r:id="rId13"/>
    <p:sldId id="257" r:id="rId14"/>
    <p:sldId id="287" r:id="rId15"/>
    <p:sldId id="259" r:id="rId16"/>
    <p:sldId id="334" r:id="rId17"/>
    <p:sldId id="258" r:id="rId18"/>
    <p:sldId id="265" r:id="rId19"/>
    <p:sldId id="267" r:id="rId20"/>
    <p:sldId id="335" r:id="rId21"/>
    <p:sldId id="275" r:id="rId22"/>
    <p:sldId id="290" r:id="rId23"/>
    <p:sldId id="338" r:id="rId24"/>
    <p:sldId id="339" r:id="rId25"/>
    <p:sldId id="347" r:id="rId26"/>
    <p:sldId id="336" r:id="rId27"/>
    <p:sldId id="289" r:id="rId28"/>
    <p:sldId id="337" r:id="rId29"/>
    <p:sldId id="305" r:id="rId30"/>
    <p:sldId id="340" r:id="rId31"/>
    <p:sldId id="276" r:id="rId32"/>
    <p:sldId id="307" r:id="rId33"/>
    <p:sldId id="348" r:id="rId34"/>
    <p:sldId id="309" r:id="rId35"/>
    <p:sldId id="310" r:id="rId36"/>
    <p:sldId id="311" r:id="rId37"/>
    <p:sldId id="312" r:id="rId38"/>
    <p:sldId id="313" r:id="rId39"/>
    <p:sldId id="349" r:id="rId40"/>
    <p:sldId id="341" r:id="rId41"/>
    <p:sldId id="315" r:id="rId42"/>
    <p:sldId id="314" r:id="rId43"/>
    <p:sldId id="320" r:id="rId44"/>
    <p:sldId id="318" r:id="rId45"/>
    <p:sldId id="317" r:id="rId46"/>
    <p:sldId id="321" r:id="rId47"/>
    <p:sldId id="343" r:id="rId48"/>
    <p:sldId id="322" r:id="rId49"/>
    <p:sldId id="344" r:id="rId50"/>
    <p:sldId id="351" r:id="rId51"/>
    <p:sldId id="345" r:id="rId52"/>
    <p:sldId id="346" r:id="rId53"/>
    <p:sldId id="352" r:id="rId54"/>
    <p:sldId id="353" r:id="rId55"/>
    <p:sldId id="323" r:id="rId56"/>
    <p:sldId id="354" r:id="rId57"/>
    <p:sldId id="326" r:id="rId58"/>
    <p:sldId id="277" r:id="rId59"/>
    <p:sldId id="278" r:id="rId60"/>
    <p:sldId id="279" r:id="rId61"/>
    <p:sldId id="280" r:id="rId62"/>
    <p:sldId id="272" r:id="rId63"/>
    <p:sldId id="291" r:id="rId64"/>
    <p:sldId id="308" r:id="rId65"/>
    <p:sldId id="319" r:id="rId66"/>
    <p:sldId id="270" r:id="rId67"/>
    <p:sldId id="271" r:id="rId68"/>
    <p:sldId id="268" r:id="rId69"/>
    <p:sldId id="285" r:id="rId70"/>
    <p:sldId id="260" r:id="rId71"/>
    <p:sldId id="262" r:id="rId72"/>
    <p:sldId id="281" r:id="rId73"/>
    <p:sldId id="282" r:id="rId74"/>
    <p:sldId id="283" r:id="rId75"/>
    <p:sldId id="284" r:id="rId76"/>
    <p:sldId id="261" r:id="rId77"/>
    <p:sldId id="274" r:id="rId78"/>
    <p:sldId id="273" r:id="rId79"/>
    <p:sldId id="288" r:id="rId80"/>
    <p:sldId id="269" r:id="rId81"/>
    <p:sldId id="304" r:id="rId82"/>
    <p:sldId id="324" r:id="rId83"/>
    <p:sldId id="294" r:id="rId84"/>
    <p:sldId id="295" r:id="rId85"/>
    <p:sldId id="296" r:id="rId86"/>
    <p:sldId id="302" r:id="rId87"/>
    <p:sldId id="303" r:id="rId8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51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54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interSettings" Target="printerSettings/printerSettings1.bin"/><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Untitled:Users:greg:Downloads:NYC-Labov%20data%20and%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Untitled:Users:greg:Downloads:NYC-Labov%20data%20and%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Cara\Desktop\PVIs\AA%20big%20chart%20s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arina\Dropbox\@Dissertation\Data\PVI\PVI_al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Untitled:Users:greg:Downloads:NYC-Labov%20data%20and%20graph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Untitled:Users:greg:Documents:Greg'sOldLaptopDesktopFiles:NYCproject:NYCDeptStores2008Data%20(version%202).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Untitled:Users:greg:Documents:Greg'sOldLaptopDesktopFiles:NYCproject:NYCDeptStores2008Data%20(version%202).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NYC population 1790-1900</a:t>
            </a:r>
          </a:p>
        </c:rich>
      </c:tx>
      <c:layout/>
      <c:overlay val="0"/>
    </c:title>
    <c:autoTitleDeleted val="0"/>
    <c:plotArea>
      <c:layout/>
      <c:lineChart>
        <c:grouping val="standard"/>
        <c:varyColors val="0"/>
        <c:ser>
          <c:idx val="0"/>
          <c:order val="0"/>
          <c:tx>
            <c:strRef>
              <c:f>Sheet2!$D$8</c:f>
              <c:strCache>
                <c:ptCount val="1"/>
                <c:pt idx="0">
                  <c:v>population</c:v>
                </c:pt>
              </c:strCache>
            </c:strRef>
          </c:tx>
          <c:marker>
            <c:symbol val="none"/>
          </c:marker>
          <c:cat>
            <c:numRef>
              <c:f>Sheet2!$C$9:$C$20</c:f>
              <c:numCache>
                <c:formatCode>General</c:formatCode>
                <c:ptCount val="12"/>
                <c:pt idx="0">
                  <c:v>1790.0</c:v>
                </c:pt>
                <c:pt idx="1">
                  <c:v>1800.0</c:v>
                </c:pt>
                <c:pt idx="2">
                  <c:v>1810.0</c:v>
                </c:pt>
                <c:pt idx="3">
                  <c:v>1820.0</c:v>
                </c:pt>
                <c:pt idx="4">
                  <c:v>1830.0</c:v>
                </c:pt>
                <c:pt idx="5">
                  <c:v>1840.0</c:v>
                </c:pt>
                <c:pt idx="6">
                  <c:v>1850.0</c:v>
                </c:pt>
                <c:pt idx="7">
                  <c:v>1860.0</c:v>
                </c:pt>
                <c:pt idx="8">
                  <c:v>1870.0</c:v>
                </c:pt>
                <c:pt idx="9">
                  <c:v>1880.0</c:v>
                </c:pt>
                <c:pt idx="10">
                  <c:v>1890.0</c:v>
                </c:pt>
                <c:pt idx="11">
                  <c:v>1900.0</c:v>
                </c:pt>
              </c:numCache>
            </c:numRef>
          </c:cat>
          <c:val>
            <c:numRef>
              <c:f>Sheet2!$D$9:$D$20</c:f>
              <c:numCache>
                <c:formatCode>General</c:formatCode>
                <c:ptCount val="12"/>
                <c:pt idx="0">
                  <c:v>33131.0</c:v>
                </c:pt>
                <c:pt idx="1">
                  <c:v>60515.0</c:v>
                </c:pt>
                <c:pt idx="2">
                  <c:v>96373.0</c:v>
                </c:pt>
                <c:pt idx="3">
                  <c:v>123706.0</c:v>
                </c:pt>
                <c:pt idx="4">
                  <c:v>202589.0</c:v>
                </c:pt>
                <c:pt idx="5">
                  <c:v>312710.0</c:v>
                </c:pt>
                <c:pt idx="6">
                  <c:v>515547.0</c:v>
                </c:pt>
                <c:pt idx="7">
                  <c:v>813669.0</c:v>
                </c:pt>
                <c:pt idx="8">
                  <c:v>942292.0</c:v>
                </c:pt>
                <c:pt idx="9">
                  <c:v>1.206299E6</c:v>
                </c:pt>
                <c:pt idx="10">
                  <c:v>1.515301E6</c:v>
                </c:pt>
                <c:pt idx="11">
                  <c:v>3.437202E6</c:v>
                </c:pt>
              </c:numCache>
            </c:numRef>
          </c:val>
          <c:smooth val="0"/>
        </c:ser>
        <c:dLbls>
          <c:showLegendKey val="0"/>
          <c:showVal val="0"/>
          <c:showCatName val="0"/>
          <c:showSerName val="0"/>
          <c:showPercent val="0"/>
          <c:showBubbleSize val="0"/>
        </c:dLbls>
        <c:marker val="1"/>
        <c:smooth val="0"/>
        <c:axId val="2134063768"/>
        <c:axId val="2134066776"/>
      </c:lineChart>
      <c:catAx>
        <c:axId val="2134063768"/>
        <c:scaling>
          <c:orientation val="minMax"/>
        </c:scaling>
        <c:delete val="0"/>
        <c:axPos val="b"/>
        <c:numFmt formatCode="General" sourceLinked="1"/>
        <c:majorTickMark val="out"/>
        <c:minorTickMark val="none"/>
        <c:tickLblPos val="nextTo"/>
        <c:crossAx val="2134066776"/>
        <c:crosses val="autoZero"/>
        <c:auto val="1"/>
        <c:lblAlgn val="ctr"/>
        <c:lblOffset val="100"/>
        <c:noMultiLvlLbl val="0"/>
      </c:catAx>
      <c:valAx>
        <c:axId val="2134066776"/>
        <c:scaling>
          <c:orientation val="minMax"/>
        </c:scaling>
        <c:delete val="0"/>
        <c:axPos val="l"/>
        <c:majorGridlines/>
        <c:numFmt formatCode="General" sourceLinked="1"/>
        <c:majorTickMark val="out"/>
        <c:minorTickMark val="none"/>
        <c:tickLblPos val="nextTo"/>
        <c:crossAx val="213406376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(TH) in apparent</a:t>
            </a:r>
            <a:r>
              <a:rPr lang="en-US" baseline="0"/>
              <a:t> time</a:t>
            </a:r>
          </a:p>
        </c:rich>
      </c:tx>
      <c:layout/>
      <c:overlay val="0"/>
    </c:title>
    <c:autoTitleDeleted val="0"/>
    <c:plotArea>
      <c:layout/>
      <c:lineChart>
        <c:grouping val="standard"/>
        <c:varyColors val="0"/>
        <c:ser>
          <c:idx val="0"/>
          <c:order val="0"/>
          <c:tx>
            <c:strRef>
              <c:f>Sheet1!$B$6</c:f>
              <c:strCache>
                <c:ptCount val="1"/>
                <c:pt idx="0">
                  <c:v>Class 1 - Low</c:v>
                </c:pt>
              </c:strCache>
            </c:strRef>
          </c:tx>
          <c:marker>
            <c:symbol val="none"/>
          </c:marker>
          <c:cat>
            <c:strRef>
              <c:f>Sheet1!$C$5:$D$5</c:f>
              <c:strCache>
                <c:ptCount val="2"/>
                <c:pt idx="0">
                  <c:v>40+</c:v>
                </c:pt>
                <c:pt idx="1">
                  <c:v>20-39</c:v>
                </c:pt>
              </c:strCache>
            </c:strRef>
          </c:cat>
          <c:val>
            <c:numRef>
              <c:f>Sheet1!$C$6:$D$6</c:f>
              <c:numCache>
                <c:formatCode>General</c:formatCode>
                <c:ptCount val="2"/>
                <c:pt idx="0">
                  <c:v>92.0</c:v>
                </c:pt>
                <c:pt idx="1">
                  <c:v>111.0</c:v>
                </c:pt>
              </c:numCache>
            </c:numRef>
          </c:val>
          <c:smooth val="0"/>
        </c:ser>
        <c:ser>
          <c:idx val="1"/>
          <c:order val="1"/>
          <c:tx>
            <c:strRef>
              <c:f>Sheet1!$B$7</c:f>
              <c:strCache>
                <c:ptCount val="1"/>
                <c:pt idx="0">
                  <c:v>Class 2</c:v>
                </c:pt>
              </c:strCache>
            </c:strRef>
          </c:tx>
          <c:marker>
            <c:symbol val="none"/>
          </c:marker>
          <c:cat>
            <c:strRef>
              <c:f>Sheet1!$C$5:$D$5</c:f>
              <c:strCache>
                <c:ptCount val="2"/>
                <c:pt idx="0">
                  <c:v>40+</c:v>
                </c:pt>
                <c:pt idx="1">
                  <c:v>20-39</c:v>
                </c:pt>
              </c:strCache>
            </c:strRef>
          </c:cat>
          <c:val>
            <c:numRef>
              <c:f>Sheet1!$C$7:$D$7</c:f>
              <c:numCache>
                <c:formatCode>General</c:formatCode>
                <c:ptCount val="2"/>
                <c:pt idx="0">
                  <c:v>30.0</c:v>
                </c:pt>
                <c:pt idx="1">
                  <c:v>46.0</c:v>
                </c:pt>
              </c:numCache>
            </c:numRef>
          </c:val>
          <c:smooth val="0"/>
        </c:ser>
        <c:ser>
          <c:idx val="2"/>
          <c:order val="2"/>
          <c:tx>
            <c:strRef>
              <c:f>Sheet1!$B$8</c:f>
              <c:strCache>
                <c:ptCount val="1"/>
                <c:pt idx="0">
                  <c:v>Class 3</c:v>
                </c:pt>
              </c:strCache>
            </c:strRef>
          </c:tx>
          <c:marker>
            <c:symbol val="none"/>
          </c:marker>
          <c:cat>
            <c:strRef>
              <c:f>Sheet1!$C$5:$D$5</c:f>
              <c:strCache>
                <c:ptCount val="2"/>
                <c:pt idx="0">
                  <c:v>40+</c:v>
                </c:pt>
                <c:pt idx="1">
                  <c:v>20-39</c:v>
                </c:pt>
              </c:strCache>
            </c:strRef>
          </c:cat>
          <c:val>
            <c:numRef>
              <c:f>Sheet1!$C$8:$D$8</c:f>
              <c:numCache>
                <c:formatCode>General</c:formatCode>
                <c:ptCount val="2"/>
                <c:pt idx="0">
                  <c:v>22.0</c:v>
                </c:pt>
                <c:pt idx="1">
                  <c:v>34.0</c:v>
                </c:pt>
              </c:numCache>
            </c:numRef>
          </c:val>
          <c:smooth val="0"/>
        </c:ser>
        <c:ser>
          <c:idx val="3"/>
          <c:order val="3"/>
          <c:tx>
            <c:strRef>
              <c:f>Sheet1!$B$9</c:f>
              <c:strCache>
                <c:ptCount val="1"/>
                <c:pt idx="0">
                  <c:v>Class 4 - High</c:v>
                </c:pt>
              </c:strCache>
            </c:strRef>
          </c:tx>
          <c:marker>
            <c:symbol val="none"/>
          </c:marker>
          <c:cat>
            <c:strRef>
              <c:f>Sheet1!$C$5:$D$5</c:f>
              <c:strCache>
                <c:ptCount val="2"/>
                <c:pt idx="0">
                  <c:v>40+</c:v>
                </c:pt>
                <c:pt idx="1">
                  <c:v>20-39</c:v>
                </c:pt>
              </c:strCache>
            </c:strRef>
          </c:cat>
          <c:val>
            <c:numRef>
              <c:f>Sheet1!$C$9:$D$9</c:f>
              <c:numCache>
                <c:formatCode>General</c:formatCode>
                <c:ptCount val="2"/>
                <c:pt idx="0">
                  <c:v>18.0</c:v>
                </c:pt>
                <c:pt idx="1">
                  <c:v>6.0</c:v>
                </c:pt>
              </c:numCache>
            </c:numRef>
          </c:val>
          <c:smooth val="0"/>
        </c:ser>
        <c:dLbls>
          <c:showLegendKey val="0"/>
          <c:showVal val="0"/>
          <c:showCatName val="0"/>
          <c:showSerName val="0"/>
          <c:showPercent val="0"/>
          <c:showBubbleSize val="0"/>
        </c:dLbls>
        <c:marker val="1"/>
        <c:smooth val="0"/>
        <c:axId val="2130965576"/>
        <c:axId val="2130971112"/>
      </c:lineChart>
      <c:catAx>
        <c:axId val="2130965576"/>
        <c:scaling>
          <c:orientation val="minMax"/>
        </c:scaling>
        <c:delete val="0"/>
        <c:axPos val="b"/>
        <c:title>
          <c:tx>
            <c:rich>
              <a:bodyPr/>
              <a:lstStyle/>
              <a:p>
                <a:pPr>
                  <a:defRPr/>
                </a:pPr>
                <a:r>
                  <a:rPr lang="en-US"/>
                  <a:t>Age Group</a:t>
                </a:r>
              </a:p>
            </c:rich>
          </c:tx>
          <c:layout/>
          <c:overlay val="0"/>
        </c:title>
        <c:majorTickMark val="out"/>
        <c:minorTickMark val="none"/>
        <c:tickLblPos val="nextTo"/>
        <c:crossAx val="2130971112"/>
        <c:crosses val="autoZero"/>
        <c:auto val="1"/>
        <c:lblAlgn val="ctr"/>
        <c:lblOffset val="100"/>
        <c:noMultiLvlLbl val="0"/>
      </c:catAx>
      <c:valAx>
        <c:axId val="2130971112"/>
        <c:scaling>
          <c:orientation val="minMax"/>
        </c:scaling>
        <c:delete val="0"/>
        <c:axPos val="l"/>
        <c:majorGridlines/>
        <c:title>
          <c:tx>
            <c:rich>
              <a:bodyPr rot="-5400000" vert="horz"/>
              <a:lstStyle/>
              <a:p>
                <a:pPr>
                  <a:defRPr/>
                </a:pPr>
                <a:r>
                  <a:rPr lang="en-US"/>
                  <a:t>(TH) Index</a:t>
                </a:r>
              </a:p>
            </c:rich>
          </c:tx>
          <c:layout/>
          <c:overlay val="0"/>
        </c:title>
        <c:numFmt formatCode="General" sourceLinked="1"/>
        <c:majorTickMark val="out"/>
        <c:minorTickMark val="none"/>
        <c:tickLblPos val="nextTo"/>
        <c:crossAx val="213096557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/æ/</a:t>
            </a:r>
            <a:r>
              <a:rPr lang="en-US" baseline="0"/>
              <a:t> in 1963</a:t>
            </a:r>
            <a:endParaRPr lang="en-US"/>
          </a:p>
        </c:rich>
      </c:tx>
      <c:layout/>
      <c:overlay val="0"/>
    </c:title>
    <c:autoTitleDeleted val="0"/>
    <c:plotArea>
      <c:layout/>
      <c:lineChart>
        <c:grouping val="standard"/>
        <c:varyColors val="0"/>
        <c:ser>
          <c:idx val="0"/>
          <c:order val="0"/>
          <c:tx>
            <c:strRef>
              <c:f>Sheet1!$C$77</c:f>
              <c:strCache>
                <c:ptCount val="1"/>
                <c:pt idx="0">
                  <c:v>SC-1</c:v>
                </c:pt>
              </c:strCache>
            </c:strRef>
          </c:tx>
          <c:marker>
            <c:symbol val="none"/>
          </c:marker>
          <c:cat>
            <c:strRef>
              <c:f>Sheet1!$B$78:$B$79</c:f>
              <c:strCache>
                <c:ptCount val="2"/>
                <c:pt idx="0">
                  <c:v>20-39</c:v>
                </c:pt>
                <c:pt idx="1">
                  <c:v>40+</c:v>
                </c:pt>
              </c:strCache>
            </c:strRef>
          </c:cat>
          <c:val>
            <c:numRef>
              <c:f>Sheet1!$C$78:$C$79</c:f>
              <c:numCache>
                <c:formatCode>General</c:formatCode>
                <c:ptCount val="2"/>
                <c:pt idx="0">
                  <c:v>36.0</c:v>
                </c:pt>
                <c:pt idx="1">
                  <c:v>33.0</c:v>
                </c:pt>
              </c:numCache>
            </c:numRef>
          </c:val>
          <c:smooth val="0"/>
        </c:ser>
        <c:ser>
          <c:idx val="1"/>
          <c:order val="1"/>
          <c:tx>
            <c:strRef>
              <c:f>Sheet1!$D$77</c:f>
              <c:strCache>
                <c:ptCount val="1"/>
                <c:pt idx="0">
                  <c:v>SC-2</c:v>
                </c:pt>
              </c:strCache>
            </c:strRef>
          </c:tx>
          <c:marker>
            <c:symbol val="none"/>
          </c:marker>
          <c:cat>
            <c:strRef>
              <c:f>Sheet1!$B$78:$B$79</c:f>
              <c:strCache>
                <c:ptCount val="2"/>
                <c:pt idx="0">
                  <c:v>20-39</c:v>
                </c:pt>
                <c:pt idx="1">
                  <c:v>40+</c:v>
                </c:pt>
              </c:strCache>
            </c:strRef>
          </c:cat>
          <c:val>
            <c:numRef>
              <c:f>Sheet1!$D$78:$D$79</c:f>
              <c:numCache>
                <c:formatCode>General</c:formatCode>
                <c:ptCount val="2"/>
                <c:pt idx="0">
                  <c:v>36.0</c:v>
                </c:pt>
                <c:pt idx="1">
                  <c:v>34.0</c:v>
                </c:pt>
              </c:numCache>
            </c:numRef>
          </c:val>
          <c:smooth val="0"/>
        </c:ser>
        <c:ser>
          <c:idx val="2"/>
          <c:order val="2"/>
          <c:tx>
            <c:strRef>
              <c:f>Sheet1!$E$77</c:f>
              <c:strCache>
                <c:ptCount val="1"/>
                <c:pt idx="0">
                  <c:v>SC-3</c:v>
                </c:pt>
              </c:strCache>
            </c:strRef>
          </c:tx>
          <c:marker>
            <c:symbol val="none"/>
          </c:marker>
          <c:cat>
            <c:strRef>
              <c:f>Sheet1!$B$78:$B$79</c:f>
              <c:strCache>
                <c:ptCount val="2"/>
                <c:pt idx="0">
                  <c:v>20-39</c:v>
                </c:pt>
                <c:pt idx="1">
                  <c:v>40+</c:v>
                </c:pt>
              </c:strCache>
            </c:strRef>
          </c:cat>
          <c:val>
            <c:numRef>
              <c:f>Sheet1!$E$78:$E$79</c:f>
              <c:numCache>
                <c:formatCode>General</c:formatCode>
                <c:ptCount val="2"/>
                <c:pt idx="0">
                  <c:v>38.0</c:v>
                </c:pt>
                <c:pt idx="1">
                  <c:v>35.0</c:v>
                </c:pt>
              </c:numCache>
            </c:numRef>
          </c:val>
          <c:smooth val="0"/>
        </c:ser>
        <c:ser>
          <c:idx val="3"/>
          <c:order val="3"/>
          <c:tx>
            <c:strRef>
              <c:f>Sheet1!$F$77</c:f>
              <c:strCache>
                <c:ptCount val="1"/>
                <c:pt idx="0">
                  <c:v>SC-4</c:v>
                </c:pt>
              </c:strCache>
            </c:strRef>
          </c:tx>
          <c:marker>
            <c:symbol val="none"/>
          </c:marker>
          <c:cat>
            <c:strRef>
              <c:f>Sheet1!$B$78:$B$79</c:f>
              <c:strCache>
                <c:ptCount val="2"/>
                <c:pt idx="0">
                  <c:v>20-39</c:v>
                </c:pt>
                <c:pt idx="1">
                  <c:v>40+</c:v>
                </c:pt>
              </c:strCache>
            </c:strRef>
          </c:cat>
          <c:val>
            <c:numRef>
              <c:f>Sheet1!$F$78:$F$79</c:f>
              <c:numCache>
                <c:formatCode>General</c:formatCode>
                <c:ptCount val="2"/>
                <c:pt idx="0">
                  <c:v>25.0</c:v>
                </c:pt>
                <c:pt idx="1">
                  <c:v>29.0</c:v>
                </c:pt>
              </c:numCache>
            </c:numRef>
          </c:val>
          <c:smooth val="0"/>
        </c:ser>
        <c:dLbls>
          <c:showLegendKey val="0"/>
          <c:showVal val="0"/>
          <c:showCatName val="0"/>
          <c:showSerName val="0"/>
          <c:showPercent val="0"/>
          <c:showBubbleSize val="0"/>
        </c:dLbls>
        <c:marker val="1"/>
        <c:smooth val="0"/>
        <c:axId val="2131080824"/>
        <c:axId val="2131086392"/>
      </c:lineChart>
      <c:catAx>
        <c:axId val="2131080824"/>
        <c:scaling>
          <c:orientation val="maxMin"/>
        </c:scaling>
        <c:delete val="0"/>
        <c:axPos val="b"/>
        <c:title>
          <c:tx>
            <c:rich>
              <a:bodyPr/>
              <a:lstStyle/>
              <a:p>
                <a:pPr>
                  <a:defRPr/>
                </a:pPr>
                <a:r>
                  <a:rPr lang="en-US"/>
                  <a:t>Age</a:t>
                </a:r>
              </a:p>
            </c:rich>
          </c:tx>
          <c:layout/>
          <c:overlay val="0"/>
        </c:title>
        <c:majorTickMark val="out"/>
        <c:minorTickMark val="none"/>
        <c:tickLblPos val="nextTo"/>
        <c:crossAx val="2131086392"/>
        <c:crosses val="autoZero"/>
        <c:auto val="1"/>
        <c:lblAlgn val="ctr"/>
        <c:lblOffset val="100"/>
        <c:noMultiLvlLbl val="0"/>
      </c:catAx>
      <c:valAx>
        <c:axId val="2131086392"/>
        <c:scaling>
          <c:orientation val="minMax"/>
        </c:scaling>
        <c:delete val="0"/>
        <c:axPos val="r"/>
        <c:majorGridlines/>
        <c:title>
          <c:tx>
            <c:rich>
              <a:bodyPr rot="-5400000" vert="horz"/>
              <a:lstStyle/>
              <a:p>
                <a:pPr>
                  <a:defRPr/>
                </a:pPr>
                <a:r>
                  <a:rPr lang="en-US"/>
                  <a:t>Vowel Height</a:t>
                </a:r>
              </a:p>
            </c:rich>
          </c:tx>
          <c:layout/>
          <c:overlay val="0"/>
        </c:title>
        <c:numFmt formatCode="General" sourceLinked="1"/>
        <c:majorTickMark val="out"/>
        <c:minorTickMark val="none"/>
        <c:tickLblPos val="nextTo"/>
        <c:crossAx val="21310808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148802828218"/>
          <c:y val="0.047123502847045"/>
          <c:w val="0.83583296828288"/>
          <c:h val="0.783989211378879"/>
        </c:manualLayout>
      </c:layout>
      <c:scatterChart>
        <c:scatterStyle val="lineMarker"/>
        <c:varyColors val="0"/>
        <c:ser>
          <c:idx val="0"/>
          <c:order val="0"/>
          <c:tx>
            <c:strRef>
              <c:f>Sheet1!$D$1</c:f>
              <c:strCache>
                <c:ptCount val="1"/>
                <c:pt idx="0">
                  <c:v>Median PVI</c:v>
                </c:pt>
              </c:strCache>
            </c:strRef>
          </c:tx>
          <c:spPr>
            <a:ln w="28575">
              <a:noFill/>
            </a:ln>
          </c:spPr>
          <c:marker>
            <c:symbol val="triangle"/>
            <c:size val="6"/>
            <c:spPr>
              <a:ln>
                <a:solidFill>
                  <a:sysClr val="windowText" lastClr="000000"/>
                </a:solidFill>
              </a:ln>
            </c:spPr>
          </c:marker>
          <c:dPt>
            <c:idx val="0"/>
            <c:marker>
              <c:spPr>
                <a:solidFill>
                  <a:sysClr val="windowText" lastClr="000000"/>
                </a:solidFill>
                <a:ln>
                  <a:solidFill>
                    <a:sysClr val="windowText" lastClr="000000"/>
                  </a:solidFill>
                </a:ln>
              </c:spPr>
            </c:marker>
            <c:bubble3D val="0"/>
          </c:dPt>
          <c:dPt>
            <c:idx val="1"/>
            <c:marker>
              <c:spPr>
                <a:solidFill>
                  <a:sysClr val="windowText" lastClr="000000"/>
                </a:solidFill>
                <a:ln>
                  <a:solidFill>
                    <a:sysClr val="windowText" lastClr="000000"/>
                  </a:solidFill>
                </a:ln>
              </c:spPr>
            </c:marker>
            <c:bubble3D val="0"/>
          </c:dPt>
          <c:dPt>
            <c:idx val="2"/>
            <c:marker>
              <c:spPr>
                <a:solidFill>
                  <a:sysClr val="windowText" lastClr="000000"/>
                </a:solidFill>
                <a:ln>
                  <a:solidFill>
                    <a:sysClr val="windowText" lastClr="000000"/>
                  </a:solidFill>
                </a:ln>
              </c:spPr>
            </c:marker>
            <c:bubble3D val="0"/>
          </c:dPt>
          <c:dPt>
            <c:idx val="3"/>
            <c:marker>
              <c:spPr>
                <a:solidFill>
                  <a:sysClr val="windowText" lastClr="000000"/>
                </a:solidFill>
                <a:ln>
                  <a:solidFill>
                    <a:sysClr val="windowText" lastClr="000000"/>
                  </a:solidFill>
                </a:ln>
              </c:spPr>
            </c:marker>
            <c:bubble3D val="0"/>
          </c:dPt>
          <c:dPt>
            <c:idx val="4"/>
            <c:marker>
              <c:spPr>
                <a:solidFill>
                  <a:sysClr val="windowText" lastClr="000000"/>
                </a:solidFill>
                <a:ln>
                  <a:solidFill>
                    <a:sysClr val="windowText" lastClr="000000"/>
                  </a:solidFill>
                </a:ln>
              </c:spPr>
            </c:marker>
            <c:bubble3D val="0"/>
          </c:dPt>
          <c:dPt>
            <c:idx val="5"/>
            <c:marker>
              <c:spPr>
                <a:solidFill>
                  <a:sysClr val="windowText" lastClr="000000"/>
                </a:solidFill>
                <a:ln>
                  <a:solidFill>
                    <a:sysClr val="windowText" lastClr="000000"/>
                  </a:solidFill>
                </a:ln>
              </c:spPr>
            </c:marker>
            <c:bubble3D val="0"/>
          </c:dPt>
          <c:dPt>
            <c:idx val="6"/>
            <c:marker>
              <c:spPr>
                <a:solidFill>
                  <a:sysClr val="windowText" lastClr="000000"/>
                </a:solidFill>
                <a:ln>
                  <a:solidFill>
                    <a:sysClr val="windowText" lastClr="000000"/>
                  </a:solidFill>
                </a:ln>
              </c:spPr>
            </c:marker>
            <c:bubble3D val="0"/>
          </c:dPt>
          <c:dPt>
            <c:idx val="7"/>
            <c:marker>
              <c:spPr>
                <a:solidFill>
                  <a:sysClr val="windowText" lastClr="000000"/>
                </a:solidFill>
                <a:ln>
                  <a:solidFill>
                    <a:sysClr val="windowText" lastClr="000000"/>
                  </a:solidFill>
                </a:ln>
              </c:spPr>
            </c:marker>
            <c:bubble3D val="0"/>
          </c:dPt>
          <c:dPt>
            <c:idx val="8"/>
            <c:marker>
              <c:spPr>
                <a:solidFill>
                  <a:sysClr val="windowText" lastClr="000000"/>
                </a:solidFill>
                <a:ln>
                  <a:solidFill>
                    <a:sysClr val="windowText" lastClr="000000"/>
                  </a:solidFill>
                </a:ln>
              </c:spPr>
            </c:marker>
            <c:bubble3D val="0"/>
          </c:dPt>
          <c:dPt>
            <c:idx val="9"/>
            <c:marker>
              <c:spPr>
                <a:solidFill>
                  <a:sysClr val="windowText" lastClr="000000"/>
                </a:solidFill>
                <a:ln>
                  <a:solidFill>
                    <a:sysClr val="windowText" lastClr="000000"/>
                  </a:solidFill>
                </a:ln>
              </c:spPr>
            </c:marker>
            <c:bubble3D val="0"/>
          </c:dPt>
          <c:dPt>
            <c:idx val="10"/>
            <c:marker>
              <c:spPr>
                <a:solidFill>
                  <a:sysClr val="windowText" lastClr="000000"/>
                </a:solidFill>
                <a:ln>
                  <a:solidFill>
                    <a:sysClr val="windowText" lastClr="000000"/>
                  </a:solidFill>
                </a:ln>
              </c:spPr>
            </c:marker>
            <c:bubble3D val="0"/>
          </c:dPt>
          <c:dPt>
            <c:idx val="11"/>
            <c:marker>
              <c:spPr>
                <a:solidFill>
                  <a:sysClr val="windowText" lastClr="000000"/>
                </a:solidFill>
                <a:ln>
                  <a:solidFill>
                    <a:sysClr val="windowText" lastClr="000000"/>
                  </a:solidFill>
                </a:ln>
              </c:spPr>
            </c:marker>
            <c:bubble3D val="0"/>
          </c:dPt>
          <c:dPt>
            <c:idx val="12"/>
            <c:marker>
              <c:spPr>
                <a:solidFill>
                  <a:sysClr val="windowText" lastClr="000000"/>
                </a:solidFill>
                <a:ln>
                  <a:solidFill>
                    <a:sysClr val="windowText" lastClr="000000"/>
                  </a:solidFill>
                </a:ln>
              </c:spPr>
            </c:marker>
            <c:bubble3D val="0"/>
          </c:dPt>
          <c:dPt>
            <c:idx val="13"/>
            <c:marker>
              <c:spPr>
                <a:solidFill>
                  <a:sysClr val="windowText" lastClr="000000"/>
                </a:solidFill>
                <a:ln>
                  <a:solidFill>
                    <a:sysClr val="windowText" lastClr="000000"/>
                  </a:solidFill>
                </a:ln>
              </c:spPr>
            </c:marker>
            <c:bubble3D val="0"/>
          </c:dPt>
          <c:dPt>
            <c:idx val="14"/>
            <c:marker>
              <c:spPr>
                <a:noFill/>
                <a:ln>
                  <a:solidFill>
                    <a:sysClr val="windowText" lastClr="000000"/>
                  </a:solidFill>
                </a:ln>
              </c:spPr>
            </c:marker>
            <c:bubble3D val="0"/>
          </c:dPt>
          <c:dPt>
            <c:idx val="15"/>
            <c:marker>
              <c:spPr>
                <a:noFill/>
                <a:ln>
                  <a:solidFill>
                    <a:sysClr val="windowText" lastClr="000000"/>
                  </a:solidFill>
                </a:ln>
              </c:spPr>
            </c:marker>
            <c:bubble3D val="0"/>
          </c:dPt>
          <c:dPt>
            <c:idx val="16"/>
            <c:marker>
              <c:spPr>
                <a:noFill/>
                <a:ln>
                  <a:solidFill>
                    <a:sysClr val="windowText" lastClr="000000"/>
                  </a:solidFill>
                </a:ln>
              </c:spPr>
            </c:marker>
            <c:bubble3D val="0"/>
          </c:dPt>
          <c:dPt>
            <c:idx val="17"/>
            <c:marker>
              <c:spPr>
                <a:noFill/>
                <a:ln>
                  <a:solidFill>
                    <a:sysClr val="windowText" lastClr="000000"/>
                  </a:solidFill>
                </a:ln>
              </c:spPr>
            </c:marker>
            <c:bubble3D val="0"/>
          </c:dPt>
          <c:dPt>
            <c:idx val="18"/>
            <c:marker>
              <c:spPr>
                <a:noFill/>
                <a:ln>
                  <a:solidFill>
                    <a:sysClr val="windowText" lastClr="000000"/>
                  </a:solidFill>
                </a:ln>
              </c:spPr>
            </c:marker>
            <c:bubble3D val="0"/>
          </c:dPt>
          <c:dPt>
            <c:idx val="19"/>
            <c:marker>
              <c:spPr>
                <a:noFill/>
                <a:ln>
                  <a:solidFill>
                    <a:sysClr val="windowText" lastClr="000000"/>
                  </a:solidFill>
                </a:ln>
              </c:spPr>
            </c:marker>
            <c:bubble3D val="0"/>
          </c:dPt>
          <c:dPt>
            <c:idx val="20"/>
            <c:marker>
              <c:spPr>
                <a:noFill/>
                <a:ln>
                  <a:solidFill>
                    <a:sysClr val="windowText" lastClr="000000"/>
                  </a:solidFill>
                </a:ln>
              </c:spPr>
            </c:marker>
            <c:bubble3D val="0"/>
          </c:dPt>
          <c:dPt>
            <c:idx val="21"/>
            <c:marker>
              <c:spPr>
                <a:noFill/>
                <a:ln>
                  <a:solidFill>
                    <a:sysClr val="windowText" lastClr="000000"/>
                  </a:solidFill>
                </a:ln>
              </c:spPr>
            </c:marker>
            <c:bubble3D val="0"/>
          </c:dPt>
          <c:dPt>
            <c:idx val="22"/>
            <c:marker>
              <c:spPr>
                <a:noFill/>
                <a:ln>
                  <a:solidFill>
                    <a:sysClr val="windowText" lastClr="000000"/>
                  </a:solidFill>
                </a:ln>
              </c:spPr>
            </c:marker>
            <c:bubble3D val="0"/>
          </c:dPt>
          <c:dPt>
            <c:idx val="23"/>
            <c:marker>
              <c:spPr>
                <a:noFill/>
                <a:ln>
                  <a:solidFill>
                    <a:sysClr val="windowText" lastClr="000000"/>
                  </a:solidFill>
                </a:ln>
              </c:spPr>
            </c:marker>
            <c:bubble3D val="0"/>
          </c:dPt>
          <c:dPt>
            <c:idx val="24"/>
            <c:marker>
              <c:spPr>
                <a:noFill/>
                <a:ln>
                  <a:solidFill>
                    <a:sysClr val="windowText" lastClr="000000"/>
                  </a:solidFill>
                </a:ln>
              </c:spPr>
            </c:marker>
            <c:bubble3D val="0"/>
          </c:dPt>
          <c:dPt>
            <c:idx val="25"/>
            <c:marker>
              <c:spPr>
                <a:noFill/>
                <a:ln>
                  <a:solidFill>
                    <a:sysClr val="windowText" lastClr="000000"/>
                  </a:solidFill>
                </a:ln>
              </c:spPr>
            </c:marker>
            <c:bubble3D val="0"/>
          </c:dPt>
          <c:dPt>
            <c:idx val="26"/>
            <c:marker>
              <c:spPr>
                <a:noFill/>
                <a:ln>
                  <a:solidFill>
                    <a:sysClr val="windowText" lastClr="000000"/>
                  </a:solidFill>
                </a:ln>
              </c:spPr>
            </c:marker>
            <c:bubble3D val="0"/>
          </c:dPt>
          <c:dPt>
            <c:idx val="27"/>
            <c:marker>
              <c:spPr>
                <a:noFill/>
                <a:ln>
                  <a:solidFill>
                    <a:sysClr val="windowText" lastClr="000000"/>
                  </a:solidFill>
                </a:ln>
              </c:spPr>
            </c:marker>
            <c:bubble3D val="0"/>
          </c:dPt>
          <c:dPt>
            <c:idx val="28"/>
            <c:marker>
              <c:spPr>
                <a:noFill/>
                <a:ln>
                  <a:solidFill>
                    <a:sysClr val="windowText" lastClr="000000"/>
                  </a:solidFill>
                </a:ln>
              </c:spPr>
            </c:marker>
            <c:bubble3D val="0"/>
          </c:dPt>
          <c:dLbls>
            <c:dLbl>
              <c:idx val="0"/>
              <c:layout/>
              <c:tx>
                <c:rich>
                  <a:bodyPr/>
                  <a:lstStyle/>
                  <a:p>
                    <a:r>
                      <a:rPr lang="en-US" sz="800">
                        <a:latin typeface="Times New Roman" panose="02020603050405020304" pitchFamily="18" charset="0"/>
                        <a:cs typeface="Times New Roman" panose="02020603050405020304" pitchFamily="18" charset="0"/>
                      </a:rPr>
                      <a:t>Lacey</a:t>
                    </a:r>
                    <a:endParaRPr lang="en-US"/>
                  </a:p>
                </c:rich>
              </c:tx>
              <c:showLegendKey val="0"/>
              <c:showVal val="1"/>
              <c:showCatName val="0"/>
              <c:showSerName val="0"/>
              <c:showPercent val="0"/>
              <c:showBubbleSize val="0"/>
            </c:dLbl>
            <c:dLbl>
              <c:idx val="1"/>
              <c:layout>
                <c:manualLayout>
                  <c:x val="-0.0852447705400462"/>
                  <c:y val="-0.0102329113252887"/>
                </c:manualLayout>
              </c:layout>
              <c:tx>
                <c:rich>
                  <a:bodyPr/>
                  <a:lstStyle/>
                  <a:p>
                    <a:r>
                      <a:rPr lang="en-US" sz="800">
                        <a:latin typeface="Times New Roman" panose="02020603050405020304" pitchFamily="18" charset="0"/>
                        <a:cs typeface="Times New Roman" panose="02020603050405020304" pitchFamily="18" charset="0"/>
                      </a:rPr>
                      <a:t>Amber</a:t>
                    </a:r>
                    <a:endParaRPr lang="en-US"/>
                  </a:p>
                </c:rich>
              </c:tx>
              <c:showLegendKey val="0"/>
              <c:showVal val="1"/>
              <c:showCatName val="0"/>
              <c:showSerName val="0"/>
              <c:showPercent val="0"/>
              <c:showBubbleSize val="0"/>
            </c:dLbl>
            <c:dLbl>
              <c:idx val="2"/>
              <c:layout/>
              <c:tx>
                <c:rich>
                  <a:bodyPr/>
                  <a:lstStyle/>
                  <a:p>
                    <a:r>
                      <a:rPr lang="en-US" sz="800">
                        <a:latin typeface="Times New Roman" panose="02020603050405020304" pitchFamily="18" charset="0"/>
                        <a:cs typeface="Times New Roman" panose="02020603050405020304" pitchFamily="18" charset="0"/>
                      </a:rPr>
                      <a:t>Lani</a:t>
                    </a:r>
                    <a:endParaRPr lang="en-US"/>
                  </a:p>
                </c:rich>
              </c:tx>
              <c:showLegendKey val="0"/>
              <c:showVal val="1"/>
              <c:showCatName val="0"/>
              <c:showSerName val="0"/>
              <c:showPercent val="0"/>
              <c:showBubbleSize val="0"/>
            </c:dLbl>
            <c:dLbl>
              <c:idx val="3"/>
              <c:layout>
                <c:manualLayout>
                  <c:x val="-0.00707714083510251"/>
                  <c:y val="-0.00518148314362259"/>
                </c:manualLayout>
              </c:layout>
              <c:tx>
                <c:rich>
                  <a:bodyPr/>
                  <a:lstStyle/>
                  <a:p>
                    <a:r>
                      <a:rPr lang="en-US" sz="800">
                        <a:latin typeface="Times New Roman" panose="02020603050405020304" pitchFamily="18" charset="0"/>
                        <a:cs typeface="Times New Roman" panose="02020603050405020304" pitchFamily="18" charset="0"/>
                      </a:rPr>
                      <a:t>Heaven</a:t>
                    </a:r>
                    <a:endParaRPr lang="en-US"/>
                  </a:p>
                </c:rich>
              </c:tx>
              <c:showLegendKey val="0"/>
              <c:showVal val="1"/>
              <c:showCatName val="0"/>
              <c:showSerName val="0"/>
              <c:showPercent val="0"/>
              <c:showBubbleSize val="0"/>
            </c:dLbl>
            <c:dLbl>
              <c:idx val="4"/>
              <c:layout>
                <c:manualLayout>
                  <c:x val="-0.00252525252525252"/>
                  <c:y val="0.0240492194734294"/>
                </c:manualLayout>
              </c:layout>
              <c:tx>
                <c:rich>
                  <a:bodyPr/>
                  <a:lstStyle/>
                  <a:p>
                    <a:r>
                      <a:rPr lang="en-US" sz="800">
                        <a:latin typeface="Times New Roman" panose="02020603050405020304" pitchFamily="18" charset="0"/>
                        <a:cs typeface="Times New Roman" panose="02020603050405020304" pitchFamily="18" charset="0"/>
                      </a:rPr>
                      <a:t>Trinity</a:t>
                    </a:r>
                    <a:endParaRPr lang="en-US"/>
                  </a:p>
                </c:rich>
              </c:tx>
              <c:showLegendKey val="0"/>
              <c:showVal val="1"/>
              <c:showCatName val="0"/>
              <c:showSerName val="0"/>
              <c:showPercent val="0"/>
              <c:showBubbleSize val="0"/>
            </c:dLbl>
            <c:dLbl>
              <c:idx val="5"/>
              <c:layout>
                <c:manualLayout>
                  <c:x val="0.00160569800092088"/>
                  <c:y val="-0.000535063500012557"/>
                </c:manualLayout>
              </c:layout>
              <c:tx>
                <c:rich>
                  <a:bodyPr/>
                  <a:lstStyle/>
                  <a:p>
                    <a:r>
                      <a:rPr lang="en-US" sz="800">
                        <a:latin typeface="Times New Roman" panose="02020603050405020304" pitchFamily="18" charset="0"/>
                        <a:cs typeface="Times New Roman" panose="02020603050405020304" pitchFamily="18" charset="0"/>
                      </a:rPr>
                      <a:t>Agnes</a:t>
                    </a:r>
                    <a:endParaRPr lang="en-US"/>
                  </a:p>
                </c:rich>
              </c:tx>
              <c:showLegendKey val="0"/>
              <c:showVal val="1"/>
              <c:showCatName val="0"/>
              <c:showSerName val="0"/>
              <c:showPercent val="0"/>
              <c:showBubbleSize val="0"/>
            </c:dLbl>
            <c:dLbl>
              <c:idx val="6"/>
              <c:layout/>
              <c:tx>
                <c:rich>
                  <a:bodyPr/>
                  <a:lstStyle/>
                  <a:p>
                    <a:r>
                      <a:rPr lang="en-US" sz="800">
                        <a:latin typeface="Times New Roman" panose="02020603050405020304" pitchFamily="18" charset="0"/>
                        <a:cs typeface="Times New Roman" panose="02020603050405020304" pitchFamily="18" charset="0"/>
                      </a:rPr>
                      <a:t>Michelle</a:t>
                    </a:r>
                    <a:endParaRPr lang="en-US"/>
                  </a:p>
                </c:rich>
              </c:tx>
              <c:showLegendKey val="0"/>
              <c:showVal val="1"/>
              <c:showCatName val="0"/>
              <c:showSerName val="0"/>
              <c:showPercent val="0"/>
              <c:showBubbleSize val="0"/>
            </c:dLbl>
            <c:dLbl>
              <c:idx val="7"/>
              <c:layout/>
              <c:tx>
                <c:rich>
                  <a:bodyPr/>
                  <a:lstStyle/>
                  <a:p>
                    <a:r>
                      <a:rPr lang="en-US" sz="800">
                        <a:latin typeface="Times New Roman" panose="02020603050405020304" pitchFamily="18" charset="0"/>
                        <a:cs typeface="Times New Roman" panose="02020603050405020304" pitchFamily="18" charset="0"/>
                      </a:rPr>
                      <a:t>Katie</a:t>
                    </a:r>
                    <a:endParaRPr lang="en-US"/>
                  </a:p>
                </c:rich>
              </c:tx>
              <c:showLegendKey val="0"/>
              <c:showVal val="1"/>
              <c:showCatName val="0"/>
              <c:showSerName val="0"/>
              <c:showPercent val="0"/>
              <c:showBubbleSize val="0"/>
            </c:dLbl>
            <c:dLbl>
              <c:idx val="8"/>
              <c:layout/>
              <c:tx>
                <c:rich>
                  <a:bodyPr/>
                  <a:lstStyle/>
                  <a:p>
                    <a:r>
                      <a:rPr lang="en-US" sz="800">
                        <a:latin typeface="Times New Roman" panose="02020603050405020304" pitchFamily="18" charset="0"/>
                        <a:cs typeface="Times New Roman" panose="02020603050405020304" pitchFamily="18" charset="0"/>
                      </a:rPr>
                      <a:t>Yvette</a:t>
                    </a:r>
                    <a:endParaRPr lang="en-US"/>
                  </a:p>
                </c:rich>
              </c:tx>
              <c:showLegendKey val="0"/>
              <c:showVal val="1"/>
              <c:showCatName val="0"/>
              <c:showSerName val="0"/>
              <c:showPercent val="0"/>
              <c:showBubbleSize val="0"/>
            </c:dLbl>
            <c:dLbl>
              <c:idx val="9"/>
              <c:layout/>
              <c:tx>
                <c:rich>
                  <a:bodyPr/>
                  <a:lstStyle/>
                  <a:p>
                    <a:r>
                      <a:rPr lang="en-US" sz="800">
                        <a:latin typeface="Times New Roman" panose="02020603050405020304" pitchFamily="18" charset="0"/>
                        <a:cs typeface="Times New Roman" panose="02020603050405020304" pitchFamily="18" charset="0"/>
                      </a:rPr>
                      <a:t>Sky</a:t>
                    </a:r>
                    <a:endParaRPr lang="en-US"/>
                  </a:p>
                </c:rich>
              </c:tx>
              <c:showLegendKey val="0"/>
              <c:showVal val="1"/>
              <c:showCatName val="0"/>
              <c:showSerName val="0"/>
              <c:showPercent val="0"/>
              <c:showBubbleSize val="0"/>
            </c:dLbl>
            <c:dLbl>
              <c:idx val="10"/>
              <c:layout>
                <c:manualLayout>
                  <c:x val="-0.0151515151515152"/>
                  <c:y val="-0.028057422719001"/>
                </c:manualLayout>
              </c:layout>
              <c:tx>
                <c:rich>
                  <a:bodyPr/>
                  <a:lstStyle/>
                  <a:p>
                    <a:r>
                      <a:rPr lang="en-US" sz="800">
                        <a:latin typeface="Times New Roman" panose="02020603050405020304" pitchFamily="18" charset="0"/>
                        <a:cs typeface="Times New Roman" panose="02020603050405020304" pitchFamily="18" charset="0"/>
                      </a:rPr>
                      <a:t>Rita</a:t>
                    </a:r>
                    <a:endParaRPr lang="en-US"/>
                  </a:p>
                </c:rich>
              </c:tx>
              <c:showLegendKey val="0"/>
              <c:showVal val="1"/>
              <c:showCatName val="0"/>
              <c:showSerName val="0"/>
              <c:showPercent val="0"/>
              <c:showBubbleSize val="0"/>
            </c:dLbl>
            <c:dLbl>
              <c:idx val="11"/>
              <c:layout/>
              <c:tx>
                <c:rich>
                  <a:bodyPr/>
                  <a:lstStyle/>
                  <a:p>
                    <a:r>
                      <a:rPr lang="en-US" sz="800">
                        <a:latin typeface="Times New Roman" panose="02020603050405020304" pitchFamily="18" charset="0"/>
                        <a:cs typeface="Times New Roman" panose="02020603050405020304" pitchFamily="18" charset="0"/>
                      </a:rPr>
                      <a:t>Jamarie</a:t>
                    </a:r>
                    <a:endParaRPr lang="en-US"/>
                  </a:p>
                </c:rich>
              </c:tx>
              <c:showLegendKey val="0"/>
              <c:showVal val="1"/>
              <c:showCatName val="0"/>
              <c:showSerName val="0"/>
              <c:showPercent val="0"/>
              <c:showBubbleSize val="0"/>
            </c:dLbl>
            <c:dLbl>
              <c:idx val="12"/>
              <c:layout/>
              <c:tx>
                <c:rich>
                  <a:bodyPr/>
                  <a:lstStyle/>
                  <a:p>
                    <a:r>
                      <a:rPr lang="en-US" sz="800">
                        <a:latin typeface="Times New Roman" panose="02020603050405020304" pitchFamily="18" charset="0"/>
                        <a:cs typeface="Times New Roman" panose="02020603050405020304" pitchFamily="18" charset="0"/>
                      </a:rPr>
                      <a:t>Tanya</a:t>
                    </a:r>
                    <a:endParaRPr lang="en-US"/>
                  </a:p>
                </c:rich>
              </c:tx>
              <c:showLegendKey val="0"/>
              <c:showVal val="1"/>
              <c:showCatName val="0"/>
              <c:showSerName val="0"/>
              <c:showPercent val="0"/>
              <c:showBubbleSize val="0"/>
            </c:dLbl>
            <c:dLbl>
              <c:idx val="13"/>
              <c:layout/>
              <c:tx>
                <c:rich>
                  <a:bodyPr/>
                  <a:lstStyle/>
                  <a:p>
                    <a:r>
                      <a:rPr lang="en-US" sz="800">
                        <a:latin typeface="Times New Roman" panose="02020603050405020304" pitchFamily="18" charset="0"/>
                        <a:cs typeface="Times New Roman" panose="02020603050405020304" pitchFamily="18" charset="0"/>
                      </a:rPr>
                      <a:t>Laura</a:t>
                    </a:r>
                    <a:endParaRPr lang="en-US"/>
                  </a:p>
                </c:rich>
              </c:tx>
              <c:showLegendKey val="0"/>
              <c:showVal val="1"/>
              <c:showCatName val="0"/>
              <c:showSerName val="0"/>
              <c:showPercent val="0"/>
              <c:showBubbleSize val="0"/>
            </c:dLbl>
            <c:dLbl>
              <c:idx val="14"/>
              <c:layout>
                <c:manualLayout>
                  <c:x val="-0.00505050505050505"/>
                  <c:y val="0.0"/>
                </c:manualLayout>
              </c:layout>
              <c:tx>
                <c:rich>
                  <a:bodyPr/>
                  <a:lstStyle/>
                  <a:p>
                    <a:r>
                      <a:rPr lang="en-US" sz="800">
                        <a:latin typeface="Times New Roman" panose="02020603050405020304" pitchFamily="18" charset="0"/>
                        <a:cs typeface="Times New Roman" panose="02020603050405020304" pitchFamily="18" charset="0"/>
                      </a:rPr>
                      <a:t>Luis</a:t>
                    </a:r>
                    <a:endParaRPr lang="en-US"/>
                  </a:p>
                </c:rich>
              </c:tx>
              <c:showLegendKey val="0"/>
              <c:showVal val="1"/>
              <c:showCatName val="0"/>
              <c:showSerName val="0"/>
              <c:showPercent val="0"/>
              <c:showBubbleSize val="0"/>
            </c:dLbl>
            <c:dLbl>
              <c:idx val="15"/>
              <c:layout>
                <c:manualLayout>
                  <c:x val="-0.0732323232323232"/>
                  <c:y val="-0.028057422719001"/>
                </c:manualLayout>
              </c:layout>
              <c:tx>
                <c:rich>
                  <a:bodyPr/>
                  <a:lstStyle/>
                  <a:p>
                    <a:r>
                      <a:rPr lang="en-US" sz="800">
                        <a:latin typeface="Times New Roman" panose="02020603050405020304" pitchFamily="18" charset="0"/>
                        <a:cs typeface="Times New Roman" panose="02020603050405020304" pitchFamily="18" charset="0"/>
                      </a:rPr>
                      <a:t>Eddie Jr.</a:t>
                    </a:r>
                    <a:endParaRPr lang="en-US"/>
                  </a:p>
                </c:rich>
              </c:tx>
              <c:showLegendKey val="0"/>
              <c:showVal val="1"/>
              <c:showCatName val="0"/>
              <c:showSerName val="0"/>
              <c:showPercent val="0"/>
              <c:showBubbleSize val="0"/>
            </c:dLbl>
            <c:dLbl>
              <c:idx val="16"/>
              <c:layout/>
              <c:tx>
                <c:rich>
                  <a:bodyPr/>
                  <a:lstStyle/>
                  <a:p>
                    <a:r>
                      <a:rPr lang="en-US" sz="800" baseline="0">
                        <a:latin typeface="Times New Roman" panose="02020603050405020304" pitchFamily="18" charset="0"/>
                        <a:cs typeface="Times New Roman" panose="02020603050405020304" pitchFamily="18" charset="0"/>
                      </a:rPr>
                      <a:t>Oscar</a:t>
                    </a:r>
                    <a:endParaRPr lang="en-US"/>
                  </a:p>
                </c:rich>
              </c:tx>
              <c:showLegendKey val="0"/>
              <c:showVal val="1"/>
              <c:showCatName val="0"/>
              <c:showSerName val="0"/>
              <c:showPercent val="0"/>
              <c:showBubbleSize val="0"/>
            </c:dLbl>
            <c:dLbl>
              <c:idx val="17"/>
              <c:layout>
                <c:manualLayout>
                  <c:x val="-0.00757575757575758"/>
                  <c:y val="0.0"/>
                </c:manualLayout>
              </c:layout>
              <c:tx>
                <c:rich>
                  <a:bodyPr/>
                  <a:lstStyle/>
                  <a:p>
                    <a:r>
                      <a:rPr lang="en-US" sz="800">
                        <a:latin typeface="Times New Roman" panose="02020603050405020304" pitchFamily="18" charset="0"/>
                        <a:cs typeface="Times New Roman" panose="02020603050405020304" pitchFamily="18" charset="0"/>
                      </a:rPr>
                      <a:t>Malachi</a:t>
                    </a:r>
                    <a:endParaRPr lang="en-US"/>
                  </a:p>
                </c:rich>
              </c:tx>
              <c:showLegendKey val="0"/>
              <c:showVal val="1"/>
              <c:showCatName val="0"/>
              <c:showSerName val="0"/>
              <c:showPercent val="0"/>
              <c:showBubbleSize val="0"/>
            </c:dLbl>
            <c:dLbl>
              <c:idx val="18"/>
              <c:layout/>
              <c:tx>
                <c:rich>
                  <a:bodyPr/>
                  <a:lstStyle/>
                  <a:p>
                    <a:r>
                      <a:rPr lang="en-US" sz="800">
                        <a:latin typeface="Times New Roman" panose="02020603050405020304" pitchFamily="18" charset="0"/>
                        <a:cs typeface="Times New Roman" panose="02020603050405020304" pitchFamily="18" charset="0"/>
                      </a:rPr>
                      <a:t>Eddie</a:t>
                    </a:r>
                    <a:endParaRPr lang="en-US"/>
                  </a:p>
                </c:rich>
              </c:tx>
              <c:showLegendKey val="0"/>
              <c:showVal val="1"/>
              <c:showCatName val="0"/>
              <c:showSerName val="0"/>
              <c:showPercent val="0"/>
              <c:showBubbleSize val="0"/>
            </c:dLbl>
            <c:dLbl>
              <c:idx val="19"/>
              <c:layout>
                <c:manualLayout>
                  <c:x val="-0.0788457408732999"/>
                  <c:y val="0.0292680894630964"/>
                </c:manualLayout>
              </c:layout>
              <c:tx>
                <c:rich>
                  <a:bodyPr/>
                  <a:lstStyle/>
                  <a:p>
                    <a:r>
                      <a:rPr lang="en-US" sz="800">
                        <a:latin typeface="Times New Roman" panose="02020603050405020304" pitchFamily="18" charset="0"/>
                        <a:cs typeface="Times New Roman" panose="02020603050405020304" pitchFamily="18" charset="0"/>
                      </a:rPr>
                      <a:t>Rafael</a:t>
                    </a:r>
                    <a:endParaRPr lang="en-US"/>
                  </a:p>
                </c:rich>
              </c:tx>
              <c:showLegendKey val="0"/>
              <c:showVal val="1"/>
              <c:showCatName val="0"/>
              <c:showSerName val="0"/>
              <c:showPercent val="0"/>
              <c:showBubbleSize val="0"/>
            </c:dLbl>
            <c:dLbl>
              <c:idx val="20"/>
              <c:layout>
                <c:manualLayout>
                  <c:x val="-0.00505050505050505"/>
                  <c:y val="0.0"/>
                </c:manualLayout>
              </c:layout>
              <c:tx>
                <c:rich>
                  <a:bodyPr/>
                  <a:lstStyle/>
                  <a:p>
                    <a:r>
                      <a:rPr lang="en-US" sz="800">
                        <a:latin typeface="Times New Roman" panose="02020603050405020304" pitchFamily="18" charset="0"/>
                        <a:cs typeface="Times New Roman" panose="02020603050405020304" pitchFamily="18" charset="0"/>
                      </a:rPr>
                      <a:t>Angel</a:t>
                    </a:r>
                    <a:endParaRPr lang="en-US"/>
                  </a:p>
                </c:rich>
              </c:tx>
              <c:showLegendKey val="0"/>
              <c:showVal val="1"/>
              <c:showCatName val="0"/>
              <c:showSerName val="0"/>
              <c:showPercent val="0"/>
              <c:showBubbleSize val="0"/>
            </c:dLbl>
            <c:dLbl>
              <c:idx val="21"/>
              <c:layout/>
              <c:tx>
                <c:rich>
                  <a:bodyPr/>
                  <a:lstStyle/>
                  <a:p>
                    <a:r>
                      <a:rPr lang="en-US" sz="800">
                        <a:latin typeface="Times New Roman" panose="02020603050405020304" pitchFamily="18" charset="0"/>
                        <a:cs typeface="Times New Roman" panose="02020603050405020304" pitchFamily="18" charset="0"/>
                      </a:rPr>
                      <a:t>Kevin</a:t>
                    </a:r>
                    <a:endParaRPr lang="en-US"/>
                  </a:p>
                </c:rich>
              </c:tx>
              <c:showLegendKey val="0"/>
              <c:showVal val="1"/>
              <c:showCatName val="0"/>
              <c:showSerName val="0"/>
              <c:showPercent val="0"/>
              <c:showBubbleSize val="0"/>
            </c:dLbl>
            <c:dLbl>
              <c:idx val="22"/>
              <c:layout>
                <c:manualLayout>
                  <c:x val="-0.0695971526286487"/>
                  <c:y val="0.00166198411741574"/>
                </c:manualLayout>
              </c:layout>
              <c:tx>
                <c:rich>
                  <a:bodyPr/>
                  <a:lstStyle/>
                  <a:p>
                    <a:r>
                      <a:rPr lang="en-US" sz="800">
                        <a:latin typeface="Times New Roman" panose="02020603050405020304" pitchFamily="18" charset="0"/>
                        <a:cs typeface="Times New Roman" panose="02020603050405020304" pitchFamily="18" charset="0"/>
                      </a:rPr>
                      <a:t>Ray</a:t>
                    </a:r>
                    <a:endParaRPr lang="en-US"/>
                  </a:p>
                </c:rich>
              </c:tx>
              <c:showLegendKey val="0"/>
              <c:showVal val="1"/>
              <c:showCatName val="0"/>
              <c:showSerName val="0"/>
              <c:showPercent val="0"/>
              <c:showBubbleSize val="0"/>
            </c:dLbl>
            <c:dLbl>
              <c:idx val="23"/>
              <c:layout/>
              <c:tx>
                <c:rich>
                  <a:bodyPr/>
                  <a:lstStyle/>
                  <a:p>
                    <a:r>
                      <a:rPr lang="en-US" sz="800">
                        <a:latin typeface="Times New Roman" panose="02020603050405020304" pitchFamily="18" charset="0"/>
                        <a:cs typeface="Times New Roman" panose="02020603050405020304" pitchFamily="18" charset="0"/>
                      </a:rPr>
                      <a:t>Alex</a:t>
                    </a:r>
                    <a:endParaRPr lang="en-US"/>
                  </a:p>
                </c:rich>
              </c:tx>
              <c:showLegendKey val="0"/>
              <c:showVal val="1"/>
              <c:showCatName val="0"/>
              <c:showSerName val="0"/>
              <c:showPercent val="0"/>
              <c:showBubbleSize val="0"/>
            </c:dLbl>
            <c:dLbl>
              <c:idx val="24"/>
              <c:layout>
                <c:manualLayout>
                  <c:x val="-0.0934343434343435"/>
                  <c:y val="0.028057422719001"/>
                </c:manualLayout>
              </c:layout>
              <c:tx>
                <c:rich>
                  <a:bodyPr/>
                  <a:lstStyle/>
                  <a:p>
                    <a:r>
                      <a:rPr lang="en-US" sz="800">
                        <a:latin typeface="Times New Roman" panose="02020603050405020304" pitchFamily="18" charset="0"/>
                        <a:cs typeface="Times New Roman" panose="02020603050405020304" pitchFamily="18" charset="0"/>
                      </a:rPr>
                      <a:t>Wilson</a:t>
                    </a:r>
                    <a:endParaRPr lang="en-US"/>
                  </a:p>
                </c:rich>
              </c:tx>
              <c:showLegendKey val="0"/>
              <c:showVal val="1"/>
              <c:showCatName val="0"/>
              <c:showSerName val="0"/>
              <c:showPercent val="0"/>
              <c:showBubbleSize val="0"/>
            </c:dLbl>
            <c:dLbl>
              <c:idx val="25"/>
              <c:layout>
                <c:manualLayout>
                  <c:x val="-0.0141962936451125"/>
                  <c:y val="-0.0225974293214901"/>
                </c:manualLayout>
              </c:layout>
              <c:tx>
                <c:rich>
                  <a:bodyPr/>
                  <a:lstStyle/>
                  <a:p>
                    <a:r>
                      <a:rPr lang="en-US" sz="800">
                        <a:latin typeface="Times New Roman" panose="02020603050405020304" pitchFamily="18" charset="0"/>
                        <a:cs typeface="Times New Roman" panose="02020603050405020304" pitchFamily="18" charset="0"/>
                      </a:rPr>
                      <a:t>Sammy</a:t>
                    </a:r>
                    <a:endParaRPr lang="en-US"/>
                  </a:p>
                </c:rich>
              </c:tx>
              <c:showLegendKey val="0"/>
              <c:showVal val="1"/>
              <c:showCatName val="0"/>
              <c:showSerName val="0"/>
              <c:showPercent val="0"/>
              <c:showBubbleSize val="0"/>
            </c:dLbl>
            <c:dLbl>
              <c:idx val="26"/>
              <c:layout/>
              <c:tx>
                <c:rich>
                  <a:bodyPr/>
                  <a:lstStyle/>
                  <a:p>
                    <a:r>
                      <a:rPr lang="en-US" sz="800">
                        <a:latin typeface="Times New Roman" panose="02020603050405020304" pitchFamily="18" charset="0"/>
                        <a:cs typeface="Times New Roman" panose="02020603050405020304" pitchFamily="18" charset="0"/>
                      </a:rPr>
                      <a:t>Butchie</a:t>
                    </a:r>
                    <a:endParaRPr lang="en-US"/>
                  </a:p>
                </c:rich>
              </c:tx>
              <c:showLegendKey val="0"/>
              <c:showVal val="1"/>
              <c:showCatName val="0"/>
              <c:showSerName val="0"/>
              <c:showPercent val="0"/>
              <c:showBubbleSize val="0"/>
            </c:dLbl>
            <c:dLbl>
              <c:idx val="27"/>
              <c:layout>
                <c:manualLayout>
                  <c:x val="-0.00868278617684931"/>
                  <c:y val="-0.00661044215863111"/>
                </c:manualLayout>
              </c:layout>
              <c:tx>
                <c:rich>
                  <a:bodyPr/>
                  <a:lstStyle/>
                  <a:p>
                    <a:r>
                      <a:rPr lang="en-US" sz="800">
                        <a:latin typeface="Times New Roman" panose="02020603050405020304" pitchFamily="18" charset="0"/>
                        <a:cs typeface="Times New Roman" panose="02020603050405020304" pitchFamily="18" charset="0"/>
                      </a:rPr>
                      <a:t>David</a:t>
                    </a:r>
                    <a:endParaRPr lang="en-US"/>
                  </a:p>
                </c:rich>
              </c:tx>
              <c:showLegendKey val="0"/>
              <c:showVal val="1"/>
              <c:showCatName val="0"/>
              <c:showSerName val="0"/>
              <c:showPercent val="0"/>
              <c:showBubbleSize val="0"/>
            </c:dLbl>
            <c:dLbl>
              <c:idx val="28"/>
              <c:tx>
                <c:rich>
                  <a:bodyPr/>
                  <a:lstStyle/>
                  <a:p>
                    <a:r>
                      <a:rPr lang="en-US" sz="800">
                        <a:latin typeface="Times New Roman" panose="02020603050405020304" pitchFamily="18" charset="0"/>
                        <a:cs typeface="Times New Roman" panose="02020603050405020304" pitchFamily="18" charset="0"/>
                      </a:rPr>
                      <a:t>David</a:t>
                    </a:r>
                    <a:endParaRPr lang="en-US"/>
                  </a:p>
                </c:rich>
              </c:tx>
              <c:showLegendKey val="0"/>
              <c:showVal val="1"/>
              <c:showCatName val="0"/>
              <c:showSerName val="0"/>
              <c:showPercent val="0"/>
              <c:showBubbleSize val="0"/>
            </c:dLbl>
            <c:txPr>
              <a:bodyPr/>
              <a:lstStyle/>
              <a:p>
                <a:pPr>
                  <a:defRPr sz="800">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xVal>
            <c:numRef>
              <c:f>Sheet1!$B$2:$B$29</c:f>
              <c:numCache>
                <c:formatCode>General</c:formatCode>
                <c:ptCount val="28"/>
                <c:pt idx="0">
                  <c:v>1994.0</c:v>
                </c:pt>
                <c:pt idx="1">
                  <c:v>1984.0</c:v>
                </c:pt>
                <c:pt idx="2">
                  <c:v>1961.0</c:v>
                </c:pt>
                <c:pt idx="3">
                  <c:v>1997.0</c:v>
                </c:pt>
                <c:pt idx="4">
                  <c:v>1990.0</c:v>
                </c:pt>
                <c:pt idx="5">
                  <c:v>1961.0</c:v>
                </c:pt>
                <c:pt idx="6">
                  <c:v>1995.0</c:v>
                </c:pt>
                <c:pt idx="7">
                  <c:v>1990.0</c:v>
                </c:pt>
                <c:pt idx="8">
                  <c:v>1959.0</c:v>
                </c:pt>
                <c:pt idx="9">
                  <c:v>1995.0</c:v>
                </c:pt>
                <c:pt idx="10">
                  <c:v>1958.0</c:v>
                </c:pt>
                <c:pt idx="11">
                  <c:v>1996.0</c:v>
                </c:pt>
                <c:pt idx="12">
                  <c:v>1965.0</c:v>
                </c:pt>
                <c:pt idx="13">
                  <c:v>1995.0</c:v>
                </c:pt>
                <c:pt idx="14">
                  <c:v>1996.0</c:v>
                </c:pt>
                <c:pt idx="15">
                  <c:v>1988.0</c:v>
                </c:pt>
                <c:pt idx="16">
                  <c:v>1956.0</c:v>
                </c:pt>
                <c:pt idx="17">
                  <c:v>1994.0</c:v>
                </c:pt>
                <c:pt idx="18">
                  <c:v>1958.0</c:v>
                </c:pt>
                <c:pt idx="19">
                  <c:v>1956.0</c:v>
                </c:pt>
                <c:pt idx="20">
                  <c:v>1995.0</c:v>
                </c:pt>
                <c:pt idx="21">
                  <c:v>1993.0</c:v>
                </c:pt>
                <c:pt idx="22">
                  <c:v>1992.0</c:v>
                </c:pt>
                <c:pt idx="23">
                  <c:v>1960.0</c:v>
                </c:pt>
                <c:pt idx="24">
                  <c:v>1994.0</c:v>
                </c:pt>
                <c:pt idx="25">
                  <c:v>1993.0</c:v>
                </c:pt>
                <c:pt idx="26">
                  <c:v>1961.0</c:v>
                </c:pt>
                <c:pt idx="27">
                  <c:v>1992.0</c:v>
                </c:pt>
              </c:numCache>
            </c:numRef>
          </c:xVal>
          <c:yVal>
            <c:numRef>
              <c:f>Sheet1!$D$2:$D$29</c:f>
              <c:numCache>
                <c:formatCode>General</c:formatCode>
                <c:ptCount val="28"/>
                <c:pt idx="0">
                  <c:v>0.4412</c:v>
                </c:pt>
                <c:pt idx="1">
                  <c:v>0.3732</c:v>
                </c:pt>
                <c:pt idx="2">
                  <c:v>0.3486</c:v>
                </c:pt>
                <c:pt idx="3">
                  <c:v>0.38455</c:v>
                </c:pt>
                <c:pt idx="4">
                  <c:v>0.43685</c:v>
                </c:pt>
                <c:pt idx="5">
                  <c:v>0.3998</c:v>
                </c:pt>
                <c:pt idx="6">
                  <c:v>0.40975</c:v>
                </c:pt>
                <c:pt idx="7">
                  <c:v>0.32915</c:v>
                </c:pt>
                <c:pt idx="8">
                  <c:v>0.3098</c:v>
                </c:pt>
                <c:pt idx="9">
                  <c:v>0.29285</c:v>
                </c:pt>
                <c:pt idx="10">
                  <c:v>0.3433</c:v>
                </c:pt>
                <c:pt idx="11">
                  <c:v>0.32675</c:v>
                </c:pt>
                <c:pt idx="12">
                  <c:v>0.2908</c:v>
                </c:pt>
                <c:pt idx="13">
                  <c:v>0.469</c:v>
                </c:pt>
                <c:pt idx="14">
                  <c:v>0.353</c:v>
                </c:pt>
                <c:pt idx="15">
                  <c:v>0.37165</c:v>
                </c:pt>
                <c:pt idx="16">
                  <c:v>0.465</c:v>
                </c:pt>
                <c:pt idx="17">
                  <c:v>0.375</c:v>
                </c:pt>
                <c:pt idx="18">
                  <c:v>0.3359</c:v>
                </c:pt>
                <c:pt idx="19">
                  <c:v>0.34295</c:v>
                </c:pt>
                <c:pt idx="20">
                  <c:v>0.36295</c:v>
                </c:pt>
                <c:pt idx="21">
                  <c:v>0.49675</c:v>
                </c:pt>
                <c:pt idx="22">
                  <c:v>0.3897</c:v>
                </c:pt>
                <c:pt idx="23">
                  <c:v>0.296</c:v>
                </c:pt>
                <c:pt idx="24">
                  <c:v>0.3678</c:v>
                </c:pt>
                <c:pt idx="25">
                  <c:v>0.3871</c:v>
                </c:pt>
                <c:pt idx="26">
                  <c:v>0.3213</c:v>
                </c:pt>
                <c:pt idx="27">
                  <c:v>0.4</c:v>
                </c:pt>
              </c:numCache>
            </c:numRef>
          </c:yVal>
          <c:smooth val="0"/>
        </c:ser>
        <c:dLbls>
          <c:showLegendKey val="0"/>
          <c:showVal val="0"/>
          <c:showCatName val="0"/>
          <c:showSerName val="0"/>
          <c:showPercent val="0"/>
          <c:showBubbleSize val="0"/>
        </c:dLbls>
        <c:axId val="2085118504"/>
        <c:axId val="2136057288"/>
      </c:scatterChart>
      <c:valAx>
        <c:axId val="2085118504"/>
        <c:scaling>
          <c:orientation val="minMax"/>
        </c:scaling>
        <c:delete val="0"/>
        <c:axPos val="b"/>
        <c:title>
          <c:tx>
            <c:rich>
              <a:bodyPr/>
              <a:lstStyle/>
              <a:p>
                <a:pPr>
                  <a:defRPr>
                    <a:latin typeface="Times New Roman" panose="02020603050405020304" pitchFamily="18" charset="0"/>
                    <a:cs typeface="Times New Roman" panose="02020603050405020304" pitchFamily="18" charset="0"/>
                  </a:defRPr>
                </a:pPr>
                <a:r>
                  <a:rPr lang="en-US">
                    <a:latin typeface="Times New Roman" panose="02020603050405020304" pitchFamily="18" charset="0"/>
                    <a:cs typeface="Times New Roman" panose="02020603050405020304" pitchFamily="18" charset="0"/>
                  </a:rPr>
                  <a:t>Year of Birth</a:t>
                </a:r>
              </a:p>
            </c:rich>
          </c:tx>
          <c:layout/>
          <c:overlay val="0"/>
        </c:title>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2136057288"/>
        <c:crosses val="autoZero"/>
        <c:crossBetween val="midCat"/>
      </c:valAx>
      <c:valAx>
        <c:axId val="2136057288"/>
        <c:scaling>
          <c:orientation val="minMax"/>
          <c:max val="0.5"/>
          <c:min val="0.25"/>
        </c:scaling>
        <c:delete val="0"/>
        <c:axPos val="l"/>
        <c:majorGridlines>
          <c:spPr>
            <a:ln>
              <a:noFill/>
            </a:ln>
          </c:spPr>
        </c:majorGridlines>
        <c:title>
          <c:tx>
            <c:rich>
              <a:bodyPr rot="-5400000" vert="horz"/>
              <a:lstStyle/>
              <a:p>
                <a:pPr>
                  <a:defRPr>
                    <a:latin typeface="Times New Roman" panose="02020603050405020304" pitchFamily="18" charset="0"/>
                    <a:cs typeface="Times New Roman" panose="02020603050405020304" pitchFamily="18" charset="0"/>
                  </a:defRPr>
                </a:pPr>
                <a:r>
                  <a:rPr lang="en-US">
                    <a:latin typeface="Times New Roman" panose="02020603050405020304" pitchFamily="18" charset="0"/>
                    <a:cs typeface="Times New Roman" panose="02020603050405020304" pitchFamily="18" charset="0"/>
                  </a:rPr>
                  <a:t>Median PVI </a:t>
                </a:r>
              </a:p>
            </c:rich>
          </c:tx>
          <c:layout>
            <c:manualLayout>
              <c:xMode val="edge"/>
              <c:yMode val="edge"/>
              <c:x val="0.0101717967072298"/>
              <c:y val="0.341109173527919"/>
            </c:manualLayout>
          </c:layout>
          <c:overlay val="0"/>
        </c:title>
        <c:numFmt formatCode="#,##0.00" sourceLinked="0"/>
        <c:majorTickMark val="out"/>
        <c:minorTickMark val="in"/>
        <c:tickLblPos val="nextTo"/>
        <c:txPr>
          <a:bodyPr/>
          <a:lstStyle/>
          <a:p>
            <a:pPr>
              <a:defRPr>
                <a:latin typeface="Times New Roman" panose="02020603050405020304" pitchFamily="18" charset="0"/>
                <a:cs typeface="Times New Roman" panose="02020603050405020304" pitchFamily="18" charset="0"/>
              </a:defRPr>
            </a:pPr>
            <a:endParaRPr lang="en-US"/>
          </a:p>
        </c:txPr>
        <c:crossAx val="2085118504"/>
        <c:crosses val="autoZero"/>
        <c:crossBetween val="midCat"/>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Minimum, Mean,</a:t>
            </a:r>
            <a:r>
              <a:rPr lang="en-US" baseline="0"/>
              <a:t> &amp; Maximum PVI</a:t>
            </a:r>
            <a:endParaRPr lang="en-US"/>
          </a:p>
        </c:rich>
      </c:tx>
      <c:layout/>
      <c:overlay val="0"/>
      <c:spPr>
        <a:noFill/>
        <a:ln>
          <a:noFill/>
        </a:ln>
        <a:effectLst/>
      </c:spPr>
    </c:title>
    <c:autoTitleDeleted val="0"/>
    <c:plotArea>
      <c:layout/>
      <c:stockChart>
        <c:ser>
          <c:idx val="0"/>
          <c:order val="0"/>
          <c:tx>
            <c:strRef>
              <c:f>Sheet2!$B$1</c:f>
              <c:strCache>
                <c:ptCount val="1"/>
                <c:pt idx="0">
                  <c:v>Min</c:v>
                </c:pt>
              </c:strCache>
            </c:strRef>
          </c:tx>
          <c:spPr>
            <a:ln w="28575" cap="rnd">
              <a:noFill/>
              <a:round/>
            </a:ln>
            <a:effectLst/>
          </c:spPr>
          <c:marker>
            <c:symbol val="circle"/>
            <c:size val="5"/>
            <c:spPr>
              <a:solidFill>
                <a:schemeClr val="accent1"/>
              </a:solidFill>
              <a:ln w="9525">
                <a:solidFill>
                  <a:schemeClr val="accent1"/>
                </a:solidFill>
              </a:ln>
              <a:effectLst/>
            </c:spPr>
          </c:marker>
          <c:dPt>
            <c:idx val="0"/>
            <c:marker>
              <c:symbol val="diamond"/>
              <c:size val="7"/>
              <c:spPr>
                <a:solidFill>
                  <a:schemeClr val="accent1"/>
                </a:solidFill>
                <a:ln w="9525">
                  <a:noFill/>
                </a:ln>
                <a:effectLst/>
              </c:spPr>
            </c:marker>
            <c:bubble3D val="0"/>
          </c:dPt>
          <c:cat>
            <c:strRef>
              <c:f>(Sheet2!$A$2,Sheet2!$A$5:$A$13)</c:f>
              <c:strCache>
                <c:ptCount val="10"/>
                <c:pt idx="0">
                  <c:v>Sorority</c:v>
                </c:pt>
                <c:pt idx="1">
                  <c:v>Shousterman-young PR</c:v>
                </c:pt>
                <c:pt idx="2">
                  <c:v>Shousterman-older PR</c:v>
                </c:pt>
                <c:pt idx="3">
                  <c:v>TC-Hisp</c:v>
                </c:pt>
                <c:pt idx="4">
                  <c:v>TC-Eur</c:v>
                </c:pt>
                <c:pt idx="5">
                  <c:v>TC-Afr</c:v>
                </c:pt>
                <c:pt idx="6">
                  <c:v>Coggshall-Cherokee</c:v>
                </c:pt>
                <c:pt idx="7">
                  <c:v>Coggshall-young Lumbee</c:v>
                </c:pt>
                <c:pt idx="8">
                  <c:v>Lim-Formal</c:v>
                </c:pt>
                <c:pt idx="9">
                  <c:v>Lim-Informal</c:v>
                </c:pt>
              </c:strCache>
              <c:extLst>
                <c:ext xmlns:c15="http://schemas.microsoft.com/office/drawing/2012/chart" uri="{02D57815-91ED-43cb-92C2-25804820EDAC}">
                  <c15:fullRef>
                    <c15:sqref>Sheet2!$A$2:$A$13</c15:sqref>
                  </c15:fullRef>
                </c:ext>
              </c:extLst>
            </c:strRef>
          </c:cat>
          <c:val>
            <c:numRef>
              <c:f>(Sheet2!$B$2,Sheet2!$B$5:$B$13)</c:f>
              <c:numCache>
                <c:formatCode>General</c:formatCode>
                <c:ptCount val="10"/>
                <c:pt idx="0">
                  <c:v>0.332</c:v>
                </c:pt>
                <c:pt idx="1">
                  <c:v>0.29</c:v>
                </c:pt>
                <c:pt idx="2">
                  <c:v>0.29</c:v>
                </c:pt>
                <c:pt idx="3">
                  <c:v>0.3</c:v>
                </c:pt>
                <c:pt idx="4">
                  <c:v>0.33</c:v>
                </c:pt>
                <c:pt idx="5">
                  <c:v>0.41</c:v>
                </c:pt>
                <c:pt idx="6">
                  <c:v>0.33</c:v>
                </c:pt>
                <c:pt idx="7">
                  <c:v>0.34</c:v>
                </c:pt>
                <c:pt idx="8">
                  <c:v>0.41</c:v>
                </c:pt>
                <c:pt idx="9">
                  <c:v>0.36</c:v>
                </c:pt>
              </c:numCache>
              <c:extLst>
                <c:ext xmlns:c15="http://schemas.microsoft.com/office/drawing/2012/chart" uri="{02D57815-91ED-43cb-92C2-25804820EDAC}">
                  <c15:fullRef>
                    <c15:sqref>Sheet2!$B$2:$B$13</c15:sqref>
                  </c15:fullRef>
                </c:ext>
              </c:extLst>
            </c:numRef>
          </c:val>
          <c:smooth val="0"/>
          <c:extLst/>
        </c:ser>
        <c:ser>
          <c:idx val="1"/>
          <c:order val="1"/>
          <c:tx>
            <c:strRef>
              <c:f>Sheet2!$C$1</c:f>
              <c:strCache>
                <c:ptCount val="1"/>
                <c:pt idx="0">
                  <c:v>Mean</c:v>
                </c:pt>
              </c:strCache>
            </c:strRef>
          </c:tx>
          <c:spPr>
            <a:ln w="28575" cap="rnd">
              <a:noFill/>
              <a:round/>
            </a:ln>
            <a:effectLst/>
          </c:spPr>
          <c:marker>
            <c:symbol val="circle"/>
            <c:size val="5"/>
            <c:spPr>
              <a:solidFill>
                <a:schemeClr val="accent2"/>
              </a:solidFill>
              <a:ln w="9525">
                <a:solidFill>
                  <a:schemeClr val="accent2"/>
                </a:solidFill>
              </a:ln>
              <a:effectLst/>
            </c:spPr>
          </c:marker>
          <c:dPt>
            <c:idx val="0"/>
            <c:marker>
              <c:symbol val="diamond"/>
              <c:size val="7"/>
              <c:spPr>
                <a:solidFill>
                  <a:schemeClr val="accent2"/>
                </a:solidFill>
                <a:ln w="9525">
                  <a:noFill/>
                </a:ln>
                <a:effectLst/>
              </c:spPr>
            </c:marker>
            <c:bubble3D val="0"/>
          </c:dPt>
          <c:cat>
            <c:strRef>
              <c:f>(Sheet2!$A$2,Sheet2!$A$5:$A$13)</c:f>
              <c:strCache>
                <c:ptCount val="10"/>
                <c:pt idx="0">
                  <c:v>Sorority</c:v>
                </c:pt>
                <c:pt idx="1">
                  <c:v>Shousterman-young PR</c:v>
                </c:pt>
                <c:pt idx="2">
                  <c:v>Shousterman-older PR</c:v>
                </c:pt>
                <c:pt idx="3">
                  <c:v>TC-Hisp</c:v>
                </c:pt>
                <c:pt idx="4">
                  <c:v>TC-Eur</c:v>
                </c:pt>
                <c:pt idx="5">
                  <c:v>TC-Afr</c:v>
                </c:pt>
                <c:pt idx="6">
                  <c:v>Coggshall-Cherokee</c:v>
                </c:pt>
                <c:pt idx="7">
                  <c:v>Coggshall-young Lumbee</c:v>
                </c:pt>
                <c:pt idx="8">
                  <c:v>Lim-Formal</c:v>
                </c:pt>
                <c:pt idx="9">
                  <c:v>Lim-Informal</c:v>
                </c:pt>
              </c:strCache>
              <c:extLst>
                <c:ext xmlns:c15="http://schemas.microsoft.com/office/drawing/2012/chart" uri="{02D57815-91ED-43cb-92C2-25804820EDAC}">
                  <c15:fullRef>
                    <c15:sqref>Sheet2!$A$2:$A$13</c15:sqref>
                  </c15:fullRef>
                </c:ext>
              </c:extLst>
            </c:strRef>
          </c:cat>
          <c:val>
            <c:numRef>
              <c:f>(Sheet2!$C$2,Sheet2!$C$5:$C$13)</c:f>
              <c:numCache>
                <c:formatCode>General</c:formatCode>
                <c:ptCount val="10"/>
                <c:pt idx="0">
                  <c:v>0.43</c:v>
                </c:pt>
                <c:pt idx="1">
                  <c:v>0.45</c:v>
                </c:pt>
                <c:pt idx="2">
                  <c:v>0.41</c:v>
                </c:pt>
                <c:pt idx="3">
                  <c:v>0.37</c:v>
                </c:pt>
                <c:pt idx="4">
                  <c:v>0.52</c:v>
                </c:pt>
                <c:pt idx="5">
                  <c:v>0.53</c:v>
                </c:pt>
                <c:pt idx="6">
                  <c:v>0.38</c:v>
                </c:pt>
                <c:pt idx="7">
                  <c:v>0.4</c:v>
                </c:pt>
                <c:pt idx="8">
                  <c:v>0.47</c:v>
                </c:pt>
                <c:pt idx="9">
                  <c:v>0.46</c:v>
                </c:pt>
              </c:numCache>
              <c:extLst>
                <c:ext xmlns:c15="http://schemas.microsoft.com/office/drawing/2012/chart" uri="{02D57815-91ED-43cb-92C2-25804820EDAC}">
                  <c15:fullRef>
                    <c15:sqref>Sheet2!$C$2:$C$13</c15:sqref>
                  </c15:fullRef>
                </c:ext>
              </c:extLst>
            </c:numRef>
          </c:val>
          <c:smooth val="0"/>
          <c:extLst/>
        </c:ser>
        <c:ser>
          <c:idx val="2"/>
          <c:order val="2"/>
          <c:tx>
            <c:strRef>
              <c:f>Sheet2!$D$1</c:f>
              <c:strCache>
                <c:ptCount val="1"/>
                <c:pt idx="0">
                  <c:v>Max</c:v>
                </c:pt>
              </c:strCache>
            </c:strRef>
          </c:tx>
          <c:spPr>
            <a:ln w="28575" cap="rnd">
              <a:noFill/>
              <a:round/>
            </a:ln>
            <a:effectLst/>
          </c:spPr>
          <c:marker>
            <c:symbol val="circle"/>
            <c:size val="5"/>
            <c:spPr>
              <a:solidFill>
                <a:schemeClr val="accent1"/>
              </a:solidFill>
              <a:ln w="9525">
                <a:noFill/>
              </a:ln>
              <a:effectLst/>
            </c:spPr>
          </c:marker>
          <c:dPt>
            <c:idx val="0"/>
            <c:marker>
              <c:symbol val="diamond"/>
              <c:size val="7"/>
            </c:marker>
            <c:bubble3D val="0"/>
          </c:dPt>
          <c:cat>
            <c:strRef>
              <c:f>(Sheet2!$A$2,Sheet2!$A$5:$A$13)</c:f>
              <c:strCache>
                <c:ptCount val="10"/>
                <c:pt idx="0">
                  <c:v>Sorority</c:v>
                </c:pt>
                <c:pt idx="1">
                  <c:v>Shousterman-young PR</c:v>
                </c:pt>
                <c:pt idx="2">
                  <c:v>Shousterman-older PR</c:v>
                </c:pt>
                <c:pt idx="3">
                  <c:v>TC-Hisp</c:v>
                </c:pt>
                <c:pt idx="4">
                  <c:v>TC-Eur</c:v>
                </c:pt>
                <c:pt idx="5">
                  <c:v>TC-Afr</c:v>
                </c:pt>
                <c:pt idx="6">
                  <c:v>Coggshall-Cherokee</c:v>
                </c:pt>
                <c:pt idx="7">
                  <c:v>Coggshall-young Lumbee</c:v>
                </c:pt>
                <c:pt idx="8">
                  <c:v>Lim-Formal</c:v>
                </c:pt>
                <c:pt idx="9">
                  <c:v>Lim-Informal</c:v>
                </c:pt>
              </c:strCache>
              <c:extLst>
                <c:ext xmlns:c15="http://schemas.microsoft.com/office/drawing/2012/chart" uri="{02D57815-91ED-43cb-92C2-25804820EDAC}">
                  <c15:fullRef>
                    <c15:sqref>Sheet2!$A$2:$A$13</c15:sqref>
                  </c15:fullRef>
                </c:ext>
              </c:extLst>
            </c:strRef>
          </c:cat>
          <c:val>
            <c:numRef>
              <c:f>(Sheet2!$D$2,Sheet2!$D$5:$D$13)</c:f>
              <c:numCache>
                <c:formatCode>General</c:formatCode>
                <c:ptCount val="10"/>
                <c:pt idx="0">
                  <c:v>0.528</c:v>
                </c:pt>
                <c:pt idx="1">
                  <c:v>0.5</c:v>
                </c:pt>
                <c:pt idx="2">
                  <c:v>0.47</c:v>
                </c:pt>
                <c:pt idx="3">
                  <c:v>0.43</c:v>
                </c:pt>
                <c:pt idx="4">
                  <c:v>0.64</c:v>
                </c:pt>
                <c:pt idx="5">
                  <c:v>0.63</c:v>
                </c:pt>
                <c:pt idx="6">
                  <c:v>0.5</c:v>
                </c:pt>
                <c:pt idx="7">
                  <c:v>0.48</c:v>
                </c:pt>
                <c:pt idx="8">
                  <c:v>0.56</c:v>
                </c:pt>
                <c:pt idx="9">
                  <c:v>0.54</c:v>
                </c:pt>
              </c:numCache>
              <c:extLst>
                <c:ext xmlns:c15="http://schemas.microsoft.com/office/drawing/2012/chart" uri="{02D57815-91ED-43cb-92C2-25804820EDAC}">
                  <c15:fullRef>
                    <c15:sqref>Sheet2!$D$2:$D$13</c15:sqref>
                  </c15:fullRef>
                </c:ext>
              </c:extLst>
            </c:numRef>
          </c:val>
          <c:smooth val="0"/>
          <c:extLst/>
        </c:ser>
        <c:dLbls>
          <c:showLegendKey val="0"/>
          <c:showVal val="0"/>
          <c:showCatName val="0"/>
          <c:showSerName val="0"/>
          <c:showPercent val="0"/>
          <c:showBubbleSize val="0"/>
        </c:dLbls>
        <c:hiLowLines>
          <c:spPr>
            <a:ln w="12700" cap="flat" cmpd="sng" algn="ctr">
              <a:solidFill>
                <a:schemeClr val="tx1">
                  <a:lumMod val="75000"/>
                  <a:lumOff val="25000"/>
                </a:schemeClr>
              </a:solidFill>
              <a:round/>
            </a:ln>
            <a:effectLst/>
          </c:spPr>
        </c:hiLowLines>
        <c:axId val="2135611512"/>
        <c:axId val="2135363800"/>
      </c:stockChart>
      <c:catAx>
        <c:axId val="2135611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363800"/>
        <c:crosses val="autoZero"/>
        <c:auto val="1"/>
        <c:lblAlgn val="ctr"/>
        <c:lblOffset val="100"/>
        <c:noMultiLvlLbl val="0"/>
      </c:catAx>
      <c:valAx>
        <c:axId val="2135363800"/>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6115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/æ/</a:t>
            </a:r>
            <a:r>
              <a:rPr lang="en-US" baseline="0"/>
              <a:t> height by age and ethnicity </a:t>
            </a:r>
            <a:endParaRPr lang="en-US"/>
          </a:p>
        </c:rich>
      </c:tx>
      <c:layout>
        <c:manualLayout>
          <c:xMode val="edge"/>
          <c:yMode val="edge"/>
          <c:x val="0.122188538932633"/>
          <c:y val="0.037037037037037"/>
        </c:manualLayout>
      </c:layout>
      <c:overlay val="0"/>
    </c:title>
    <c:autoTitleDeleted val="0"/>
    <c:plotArea>
      <c:layout/>
      <c:lineChart>
        <c:grouping val="standard"/>
        <c:varyColors val="0"/>
        <c:ser>
          <c:idx val="0"/>
          <c:order val="0"/>
          <c:tx>
            <c:strRef>
              <c:f>Sheet1!$C$91</c:f>
              <c:strCache>
                <c:ptCount val="1"/>
                <c:pt idx="0">
                  <c:v>Jews</c:v>
                </c:pt>
              </c:strCache>
            </c:strRef>
          </c:tx>
          <c:marker>
            <c:symbol val="none"/>
          </c:marker>
          <c:cat>
            <c:strRef>
              <c:f>Sheet1!$B$92:$B$94</c:f>
              <c:strCache>
                <c:ptCount val="3"/>
                <c:pt idx="0">
                  <c:v>8-19</c:v>
                </c:pt>
                <c:pt idx="1">
                  <c:v>20-35</c:v>
                </c:pt>
                <c:pt idx="2">
                  <c:v>36+</c:v>
                </c:pt>
              </c:strCache>
            </c:strRef>
          </c:cat>
          <c:val>
            <c:numRef>
              <c:f>Sheet1!$C$92:$C$94</c:f>
              <c:numCache>
                <c:formatCode>General</c:formatCode>
                <c:ptCount val="3"/>
                <c:pt idx="0">
                  <c:v>38.0</c:v>
                </c:pt>
                <c:pt idx="1">
                  <c:v>37.0</c:v>
                </c:pt>
                <c:pt idx="2">
                  <c:v>32.0</c:v>
                </c:pt>
              </c:numCache>
            </c:numRef>
          </c:val>
          <c:smooth val="0"/>
        </c:ser>
        <c:ser>
          <c:idx val="1"/>
          <c:order val="1"/>
          <c:tx>
            <c:strRef>
              <c:f>Sheet1!$D$91</c:f>
              <c:strCache>
                <c:ptCount val="1"/>
                <c:pt idx="0">
                  <c:v>Italians</c:v>
                </c:pt>
              </c:strCache>
            </c:strRef>
          </c:tx>
          <c:marker>
            <c:symbol val="none"/>
          </c:marker>
          <c:cat>
            <c:strRef>
              <c:f>Sheet1!$B$92:$B$94</c:f>
              <c:strCache>
                <c:ptCount val="3"/>
                <c:pt idx="0">
                  <c:v>8-19</c:v>
                </c:pt>
                <c:pt idx="1">
                  <c:v>20-35</c:v>
                </c:pt>
                <c:pt idx="2">
                  <c:v>36+</c:v>
                </c:pt>
              </c:strCache>
            </c:strRef>
          </c:cat>
          <c:val>
            <c:numRef>
              <c:f>Sheet1!$D$92:$D$94</c:f>
              <c:numCache>
                <c:formatCode>General</c:formatCode>
                <c:ptCount val="3"/>
                <c:pt idx="0">
                  <c:v>40.0</c:v>
                </c:pt>
                <c:pt idx="1">
                  <c:v>41.0</c:v>
                </c:pt>
                <c:pt idx="2">
                  <c:v>42.0</c:v>
                </c:pt>
              </c:numCache>
            </c:numRef>
          </c:val>
          <c:smooth val="0"/>
        </c:ser>
        <c:ser>
          <c:idx val="2"/>
          <c:order val="2"/>
          <c:tx>
            <c:strRef>
              <c:f>Sheet1!$E$91</c:f>
              <c:strCache>
                <c:ptCount val="1"/>
                <c:pt idx="0">
                  <c:v>A-A</c:v>
                </c:pt>
              </c:strCache>
            </c:strRef>
          </c:tx>
          <c:marker>
            <c:symbol val="none"/>
          </c:marker>
          <c:cat>
            <c:strRef>
              <c:f>Sheet1!$B$92:$B$94</c:f>
              <c:strCache>
                <c:ptCount val="3"/>
                <c:pt idx="0">
                  <c:v>8-19</c:v>
                </c:pt>
                <c:pt idx="1">
                  <c:v>20-35</c:v>
                </c:pt>
                <c:pt idx="2">
                  <c:v>36+</c:v>
                </c:pt>
              </c:strCache>
            </c:strRef>
          </c:cat>
          <c:val>
            <c:numRef>
              <c:f>Sheet1!$E$92:$E$94</c:f>
              <c:numCache>
                <c:formatCode>General</c:formatCode>
                <c:ptCount val="3"/>
                <c:pt idx="0">
                  <c:v>36.0</c:v>
                </c:pt>
                <c:pt idx="1">
                  <c:v>32.0</c:v>
                </c:pt>
                <c:pt idx="2">
                  <c:v>27.0</c:v>
                </c:pt>
              </c:numCache>
            </c:numRef>
          </c:val>
          <c:smooth val="0"/>
        </c:ser>
        <c:ser>
          <c:idx val="3"/>
          <c:order val="3"/>
          <c:tx>
            <c:strRef>
              <c:f>Sheet1!$F$91</c:f>
              <c:strCache>
                <c:ptCount val="1"/>
                <c:pt idx="0">
                  <c:v>SC 4</c:v>
                </c:pt>
              </c:strCache>
            </c:strRef>
          </c:tx>
          <c:marker>
            <c:symbol val="none"/>
          </c:marker>
          <c:cat>
            <c:strRef>
              <c:f>Sheet1!$B$92:$B$94</c:f>
              <c:strCache>
                <c:ptCount val="3"/>
                <c:pt idx="0">
                  <c:v>8-19</c:v>
                </c:pt>
                <c:pt idx="1">
                  <c:v>20-35</c:v>
                </c:pt>
                <c:pt idx="2">
                  <c:v>36+</c:v>
                </c:pt>
              </c:strCache>
            </c:strRef>
          </c:cat>
          <c:val>
            <c:numRef>
              <c:f>Sheet1!$F$92:$F$94</c:f>
              <c:numCache>
                <c:formatCode>General</c:formatCode>
                <c:ptCount val="3"/>
                <c:pt idx="0">
                  <c:v>27.0</c:v>
                </c:pt>
                <c:pt idx="1">
                  <c:v>25.0</c:v>
                </c:pt>
                <c:pt idx="2">
                  <c:v>29.0</c:v>
                </c:pt>
              </c:numCache>
            </c:numRef>
          </c:val>
          <c:smooth val="0"/>
        </c:ser>
        <c:dLbls>
          <c:showLegendKey val="0"/>
          <c:showVal val="0"/>
          <c:showCatName val="0"/>
          <c:showSerName val="0"/>
          <c:showPercent val="0"/>
          <c:showBubbleSize val="0"/>
        </c:dLbls>
        <c:marker val="1"/>
        <c:smooth val="0"/>
        <c:axId val="2110637096"/>
        <c:axId val="2110642600"/>
      </c:lineChart>
      <c:catAx>
        <c:axId val="2110637096"/>
        <c:scaling>
          <c:orientation val="maxMin"/>
        </c:scaling>
        <c:delete val="0"/>
        <c:axPos val="b"/>
        <c:title>
          <c:tx>
            <c:rich>
              <a:bodyPr/>
              <a:lstStyle/>
              <a:p>
                <a:pPr>
                  <a:defRPr/>
                </a:pPr>
                <a:r>
                  <a:rPr lang="en-US"/>
                  <a:t>Age</a:t>
                </a:r>
              </a:p>
            </c:rich>
          </c:tx>
          <c:layout/>
          <c:overlay val="0"/>
        </c:title>
        <c:majorTickMark val="out"/>
        <c:minorTickMark val="none"/>
        <c:tickLblPos val="nextTo"/>
        <c:crossAx val="2110642600"/>
        <c:crosses val="autoZero"/>
        <c:auto val="1"/>
        <c:lblAlgn val="ctr"/>
        <c:lblOffset val="100"/>
        <c:noMultiLvlLbl val="0"/>
      </c:catAx>
      <c:valAx>
        <c:axId val="2110642600"/>
        <c:scaling>
          <c:orientation val="minMax"/>
        </c:scaling>
        <c:delete val="0"/>
        <c:axPos val="r"/>
        <c:majorGridlines/>
        <c:title>
          <c:tx>
            <c:rich>
              <a:bodyPr rot="0" vert="wordArtVert"/>
              <a:lstStyle/>
              <a:p>
                <a:pPr>
                  <a:defRPr/>
                </a:pPr>
                <a:r>
                  <a:rPr lang="en-US"/>
                  <a:t>Vowel Height</a:t>
                </a:r>
              </a:p>
            </c:rich>
          </c:tx>
          <c:layout/>
          <c:overlay val="0"/>
        </c:title>
        <c:numFmt formatCode="General" sourceLinked="1"/>
        <c:majorTickMark val="out"/>
        <c:minorTickMark val="none"/>
        <c:tickLblPos val="nextTo"/>
        <c:crossAx val="21106370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(r) in apparent time in 2008</a:t>
            </a:r>
          </a:p>
        </c:rich>
      </c:tx>
      <c:layout/>
      <c:overlay val="0"/>
    </c:title>
    <c:autoTitleDeleted val="0"/>
    <c:plotArea>
      <c:layout/>
      <c:lineChart>
        <c:grouping val="standard"/>
        <c:varyColors val="0"/>
        <c:ser>
          <c:idx val="0"/>
          <c:order val="0"/>
          <c:tx>
            <c:strRef>
              <c:f>Macys!$L$195</c:f>
              <c:strCache>
                <c:ptCount val="1"/>
                <c:pt idx="0">
                  <c:v>Macys</c:v>
                </c:pt>
              </c:strCache>
            </c:strRef>
          </c:tx>
          <c:marker>
            <c:symbol val="none"/>
          </c:marker>
          <c:cat>
            <c:strRef>
              <c:f>Macys!$K$196:$K$199</c:f>
              <c:strCache>
                <c:ptCount val="4"/>
                <c:pt idx="0">
                  <c:v>≥50</c:v>
                </c:pt>
                <c:pt idx="1">
                  <c:v>40-49</c:v>
                </c:pt>
                <c:pt idx="2">
                  <c:v>30-39</c:v>
                </c:pt>
                <c:pt idx="3">
                  <c:v>&lt;30</c:v>
                </c:pt>
              </c:strCache>
            </c:strRef>
          </c:cat>
          <c:val>
            <c:numRef>
              <c:f>Macys!$L$196:$L$199</c:f>
              <c:numCache>
                <c:formatCode>General</c:formatCode>
                <c:ptCount val="4"/>
                <c:pt idx="0">
                  <c:v>52.0</c:v>
                </c:pt>
                <c:pt idx="1">
                  <c:v>59.0</c:v>
                </c:pt>
                <c:pt idx="2">
                  <c:v>69.0</c:v>
                </c:pt>
                <c:pt idx="3">
                  <c:v>82.0</c:v>
                </c:pt>
              </c:numCache>
            </c:numRef>
          </c:val>
          <c:smooth val="0"/>
        </c:ser>
        <c:ser>
          <c:idx val="1"/>
          <c:order val="1"/>
          <c:tx>
            <c:strRef>
              <c:f>Macys!$M$195</c:f>
              <c:strCache>
                <c:ptCount val="1"/>
                <c:pt idx="0">
                  <c:v>Saks</c:v>
                </c:pt>
              </c:strCache>
            </c:strRef>
          </c:tx>
          <c:marker>
            <c:symbol val="none"/>
          </c:marker>
          <c:cat>
            <c:strRef>
              <c:f>Macys!$K$196:$K$199</c:f>
              <c:strCache>
                <c:ptCount val="4"/>
                <c:pt idx="0">
                  <c:v>≥50</c:v>
                </c:pt>
                <c:pt idx="1">
                  <c:v>40-49</c:v>
                </c:pt>
                <c:pt idx="2">
                  <c:v>30-39</c:v>
                </c:pt>
                <c:pt idx="3">
                  <c:v>&lt;30</c:v>
                </c:pt>
              </c:strCache>
            </c:strRef>
          </c:cat>
          <c:val>
            <c:numRef>
              <c:f>Macys!$M$196:$M$199</c:f>
              <c:numCache>
                <c:formatCode>General</c:formatCode>
                <c:ptCount val="4"/>
                <c:pt idx="0">
                  <c:v>65.0</c:v>
                </c:pt>
                <c:pt idx="1">
                  <c:v>82.0</c:v>
                </c:pt>
                <c:pt idx="2">
                  <c:v>66.0</c:v>
                </c:pt>
                <c:pt idx="3">
                  <c:v>71.0</c:v>
                </c:pt>
              </c:numCache>
            </c:numRef>
          </c:val>
          <c:smooth val="0"/>
        </c:ser>
        <c:dLbls>
          <c:showLegendKey val="0"/>
          <c:showVal val="0"/>
          <c:showCatName val="0"/>
          <c:showSerName val="0"/>
          <c:showPercent val="0"/>
          <c:showBubbleSize val="0"/>
        </c:dLbls>
        <c:marker val="1"/>
        <c:smooth val="0"/>
        <c:axId val="2112862728"/>
        <c:axId val="2111949512"/>
      </c:lineChart>
      <c:catAx>
        <c:axId val="2112862728"/>
        <c:scaling>
          <c:orientation val="minMax"/>
        </c:scaling>
        <c:delete val="0"/>
        <c:axPos val="b"/>
        <c:title>
          <c:tx>
            <c:rich>
              <a:bodyPr/>
              <a:lstStyle/>
              <a:p>
                <a:pPr>
                  <a:defRPr/>
                </a:pPr>
                <a:r>
                  <a:rPr lang="en-US"/>
                  <a:t>Age Group</a:t>
                </a:r>
              </a:p>
            </c:rich>
          </c:tx>
          <c:layout/>
          <c:overlay val="0"/>
        </c:title>
        <c:majorTickMark val="out"/>
        <c:minorTickMark val="none"/>
        <c:tickLblPos val="nextTo"/>
        <c:crossAx val="2111949512"/>
        <c:crosses val="autoZero"/>
        <c:auto val="1"/>
        <c:lblAlgn val="ctr"/>
        <c:lblOffset val="100"/>
        <c:noMultiLvlLbl val="0"/>
      </c:catAx>
      <c:valAx>
        <c:axId val="2111949512"/>
        <c:scaling>
          <c:orientation val="minMax"/>
        </c:scaling>
        <c:delete val="0"/>
        <c:axPos val="l"/>
        <c:majorGridlines/>
        <c:title>
          <c:tx>
            <c:rich>
              <a:bodyPr rot="-5400000" vert="horz"/>
              <a:lstStyle/>
              <a:p>
                <a:pPr>
                  <a:defRPr/>
                </a:pPr>
                <a:r>
                  <a:rPr lang="en-US"/>
                  <a:t> r-1</a:t>
                </a:r>
              </a:p>
            </c:rich>
          </c:tx>
          <c:layout/>
          <c:overlay val="0"/>
        </c:title>
        <c:numFmt formatCode="General" sourceLinked="1"/>
        <c:majorTickMark val="out"/>
        <c:minorTickMark val="none"/>
        <c:tickLblPos val="nextTo"/>
        <c:crossAx val="21128627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600"/>
              <a:t>(r) in NYC department stores -</a:t>
            </a:r>
            <a:r>
              <a:rPr lang="en-US" sz="1600" baseline="0"/>
              <a:t> real time</a:t>
            </a:r>
            <a:endParaRPr lang="en-US" sz="1600"/>
          </a:p>
        </c:rich>
      </c:tx>
      <c:layout/>
      <c:overlay val="0"/>
    </c:title>
    <c:autoTitleDeleted val="0"/>
    <c:plotArea>
      <c:layout/>
      <c:lineChart>
        <c:grouping val="standard"/>
        <c:varyColors val="0"/>
        <c:ser>
          <c:idx val="0"/>
          <c:order val="0"/>
          <c:tx>
            <c:strRef>
              <c:f>Macys!$M$213</c:f>
              <c:strCache>
                <c:ptCount val="1"/>
                <c:pt idx="0">
                  <c:v>Saks</c:v>
                </c:pt>
              </c:strCache>
            </c:strRef>
          </c:tx>
          <c:marker>
            <c:symbol val="none"/>
          </c:marker>
          <c:cat>
            <c:strRef>
              <c:f>Macys!$N$212:$P$212</c:f>
              <c:strCache>
                <c:ptCount val="3"/>
                <c:pt idx="0">
                  <c:v>Labov 1963</c:v>
                </c:pt>
                <c:pt idx="1">
                  <c:v>Fowler 1986</c:v>
                </c:pt>
                <c:pt idx="2">
                  <c:v>Guy et al. 2008</c:v>
                </c:pt>
              </c:strCache>
            </c:strRef>
          </c:cat>
          <c:val>
            <c:numRef>
              <c:f>Macys!$N$213:$P$213</c:f>
              <c:numCache>
                <c:formatCode>General</c:formatCode>
                <c:ptCount val="3"/>
                <c:pt idx="0">
                  <c:v>29.0</c:v>
                </c:pt>
                <c:pt idx="1">
                  <c:v>39.0</c:v>
                </c:pt>
                <c:pt idx="2">
                  <c:v>57.0</c:v>
                </c:pt>
              </c:numCache>
            </c:numRef>
          </c:val>
          <c:smooth val="0"/>
        </c:ser>
        <c:ser>
          <c:idx val="1"/>
          <c:order val="1"/>
          <c:tx>
            <c:strRef>
              <c:f>Macys!$M$214</c:f>
              <c:strCache>
                <c:ptCount val="1"/>
                <c:pt idx="0">
                  <c:v>Macys</c:v>
                </c:pt>
              </c:strCache>
            </c:strRef>
          </c:tx>
          <c:marker>
            <c:symbol val="none"/>
          </c:marker>
          <c:cat>
            <c:strRef>
              <c:f>Macys!$N$212:$P$212</c:f>
              <c:strCache>
                <c:ptCount val="3"/>
                <c:pt idx="0">
                  <c:v>Labov 1963</c:v>
                </c:pt>
                <c:pt idx="1">
                  <c:v>Fowler 1986</c:v>
                </c:pt>
                <c:pt idx="2">
                  <c:v>Guy et al. 2008</c:v>
                </c:pt>
              </c:strCache>
            </c:strRef>
          </c:cat>
          <c:val>
            <c:numRef>
              <c:f>Macys!$N$214:$P$214</c:f>
              <c:numCache>
                <c:formatCode>General</c:formatCode>
                <c:ptCount val="3"/>
                <c:pt idx="0">
                  <c:v>20.0</c:v>
                </c:pt>
                <c:pt idx="1">
                  <c:v>28.0</c:v>
                </c:pt>
                <c:pt idx="2">
                  <c:v>60.0</c:v>
                </c:pt>
              </c:numCache>
            </c:numRef>
          </c:val>
          <c:smooth val="0"/>
        </c:ser>
        <c:dLbls>
          <c:showLegendKey val="0"/>
          <c:showVal val="0"/>
          <c:showCatName val="0"/>
          <c:showSerName val="0"/>
          <c:showPercent val="0"/>
          <c:showBubbleSize val="0"/>
        </c:dLbls>
        <c:marker val="1"/>
        <c:smooth val="0"/>
        <c:axId val="2111856872"/>
        <c:axId val="2111859848"/>
      </c:lineChart>
      <c:catAx>
        <c:axId val="2111856872"/>
        <c:scaling>
          <c:orientation val="minMax"/>
        </c:scaling>
        <c:delete val="0"/>
        <c:axPos val="b"/>
        <c:majorTickMark val="out"/>
        <c:minorTickMark val="none"/>
        <c:tickLblPos val="nextTo"/>
        <c:crossAx val="2111859848"/>
        <c:crosses val="autoZero"/>
        <c:auto val="1"/>
        <c:lblAlgn val="ctr"/>
        <c:lblOffset val="100"/>
        <c:noMultiLvlLbl val="0"/>
      </c:catAx>
      <c:valAx>
        <c:axId val="2111859848"/>
        <c:scaling>
          <c:orientation val="minMax"/>
        </c:scaling>
        <c:delete val="0"/>
        <c:axPos val="l"/>
        <c:majorGridlines/>
        <c:title>
          <c:tx>
            <c:rich>
              <a:bodyPr rot="-5400000" vert="horz"/>
              <a:lstStyle/>
              <a:p>
                <a:pPr>
                  <a:defRPr/>
                </a:pPr>
                <a:r>
                  <a:rPr lang="en-US"/>
                  <a:t>% All (r-1)</a:t>
                </a:r>
              </a:p>
            </c:rich>
          </c:tx>
          <c:layout/>
          <c:overlay val="0"/>
        </c:title>
        <c:numFmt formatCode="General" sourceLinked="1"/>
        <c:majorTickMark val="out"/>
        <c:minorTickMark val="none"/>
        <c:tickLblPos val="nextTo"/>
        <c:crossAx val="21118568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Sheet1!$C$59</c:f>
              <c:strCache>
                <c:ptCount val="1"/>
                <c:pt idx="0">
                  <c:v>Jews</c:v>
                </c:pt>
              </c:strCache>
            </c:strRef>
          </c:tx>
          <c:marker>
            <c:symbol val="none"/>
          </c:marker>
          <c:cat>
            <c:strRef>
              <c:f>Sheet1!$B$60:$B$64</c:f>
              <c:strCache>
                <c:ptCount val="5"/>
                <c:pt idx="0">
                  <c:v>8-19</c:v>
                </c:pt>
                <c:pt idx="1">
                  <c:v>20-35</c:v>
                </c:pt>
                <c:pt idx="2">
                  <c:v>36-49</c:v>
                </c:pt>
                <c:pt idx="3">
                  <c:v>50-59</c:v>
                </c:pt>
                <c:pt idx="4">
                  <c:v>60+</c:v>
                </c:pt>
              </c:strCache>
            </c:strRef>
          </c:cat>
          <c:val>
            <c:numRef>
              <c:f>Sheet1!$C$60:$C$64</c:f>
              <c:numCache>
                <c:formatCode>General</c:formatCode>
                <c:ptCount val="5"/>
                <c:pt idx="0">
                  <c:v>18.0</c:v>
                </c:pt>
                <c:pt idx="1">
                  <c:v>17.0</c:v>
                </c:pt>
                <c:pt idx="2">
                  <c:v>18.0</c:v>
                </c:pt>
                <c:pt idx="3">
                  <c:v>20.0</c:v>
                </c:pt>
                <c:pt idx="4">
                  <c:v>10.0</c:v>
                </c:pt>
              </c:numCache>
            </c:numRef>
          </c:val>
          <c:smooth val="0"/>
        </c:ser>
        <c:ser>
          <c:idx val="1"/>
          <c:order val="1"/>
          <c:tx>
            <c:strRef>
              <c:f>Sheet1!$D$59</c:f>
              <c:strCache>
                <c:ptCount val="1"/>
                <c:pt idx="0">
                  <c:v>Italians</c:v>
                </c:pt>
              </c:strCache>
            </c:strRef>
          </c:tx>
          <c:marker>
            <c:symbol val="none"/>
          </c:marker>
          <c:cat>
            <c:strRef>
              <c:f>Sheet1!$B$60:$B$64</c:f>
              <c:strCache>
                <c:ptCount val="5"/>
                <c:pt idx="0">
                  <c:v>8-19</c:v>
                </c:pt>
                <c:pt idx="1">
                  <c:v>20-35</c:v>
                </c:pt>
                <c:pt idx="2">
                  <c:v>36-49</c:v>
                </c:pt>
                <c:pt idx="3">
                  <c:v>50-59</c:v>
                </c:pt>
                <c:pt idx="4">
                  <c:v>60+</c:v>
                </c:pt>
              </c:strCache>
            </c:strRef>
          </c:cat>
          <c:val>
            <c:numRef>
              <c:f>Sheet1!$D$60:$D$64</c:f>
              <c:numCache>
                <c:formatCode>General</c:formatCode>
                <c:ptCount val="5"/>
                <c:pt idx="0">
                  <c:v>17.0</c:v>
                </c:pt>
                <c:pt idx="1">
                  <c:v>17.0</c:v>
                </c:pt>
                <c:pt idx="2">
                  <c:v>15.0</c:v>
                </c:pt>
                <c:pt idx="3">
                  <c:v>15.0</c:v>
                </c:pt>
                <c:pt idx="4">
                  <c:v>5.0</c:v>
                </c:pt>
              </c:numCache>
            </c:numRef>
          </c:val>
          <c:smooth val="0"/>
        </c:ser>
        <c:ser>
          <c:idx val="2"/>
          <c:order val="2"/>
          <c:tx>
            <c:strRef>
              <c:f>Sheet1!$E$59</c:f>
              <c:strCache>
                <c:ptCount val="1"/>
                <c:pt idx="0">
                  <c:v>Others</c:v>
                </c:pt>
              </c:strCache>
            </c:strRef>
          </c:tx>
          <c:marker>
            <c:symbol val="none"/>
          </c:marker>
          <c:cat>
            <c:strRef>
              <c:f>Sheet1!$B$60:$B$64</c:f>
              <c:strCache>
                <c:ptCount val="5"/>
                <c:pt idx="0">
                  <c:v>8-19</c:v>
                </c:pt>
                <c:pt idx="1">
                  <c:v>20-35</c:v>
                </c:pt>
                <c:pt idx="2">
                  <c:v>36-49</c:v>
                </c:pt>
                <c:pt idx="3">
                  <c:v>50-59</c:v>
                </c:pt>
                <c:pt idx="4">
                  <c:v>60+</c:v>
                </c:pt>
              </c:strCache>
            </c:strRef>
          </c:cat>
          <c:val>
            <c:numRef>
              <c:f>Sheet1!$E$60:$E$64</c:f>
              <c:numCache>
                <c:formatCode>General</c:formatCode>
                <c:ptCount val="5"/>
                <c:pt idx="0">
                  <c:v>13.0</c:v>
                </c:pt>
                <c:pt idx="1">
                  <c:v>19.0</c:v>
                </c:pt>
                <c:pt idx="2">
                  <c:v>17.0</c:v>
                </c:pt>
                <c:pt idx="3">
                  <c:v>20.0</c:v>
                </c:pt>
                <c:pt idx="4">
                  <c:v>10.0</c:v>
                </c:pt>
              </c:numCache>
            </c:numRef>
          </c:val>
          <c:smooth val="0"/>
        </c:ser>
        <c:ser>
          <c:idx val="3"/>
          <c:order val="3"/>
          <c:tx>
            <c:strRef>
              <c:f>Sheet1!$F$59</c:f>
              <c:strCache>
                <c:ptCount val="1"/>
                <c:pt idx="0">
                  <c:v>SC 4</c:v>
                </c:pt>
              </c:strCache>
            </c:strRef>
          </c:tx>
          <c:marker>
            <c:symbol val="none"/>
          </c:marker>
          <c:cat>
            <c:strRef>
              <c:f>Sheet1!$B$60:$B$64</c:f>
              <c:strCache>
                <c:ptCount val="5"/>
                <c:pt idx="0">
                  <c:v>8-19</c:v>
                </c:pt>
                <c:pt idx="1">
                  <c:v>20-35</c:v>
                </c:pt>
                <c:pt idx="2">
                  <c:v>36-49</c:v>
                </c:pt>
                <c:pt idx="3">
                  <c:v>50-59</c:v>
                </c:pt>
                <c:pt idx="4">
                  <c:v>60+</c:v>
                </c:pt>
              </c:strCache>
            </c:strRef>
          </c:cat>
          <c:val>
            <c:numRef>
              <c:f>Sheet1!$F$60:$F$64</c:f>
              <c:numCache>
                <c:formatCode>General</c:formatCode>
                <c:ptCount val="5"/>
                <c:pt idx="0">
                  <c:v>12.0</c:v>
                </c:pt>
                <c:pt idx="1">
                  <c:v>13.0</c:v>
                </c:pt>
                <c:pt idx="2">
                  <c:v>13.0</c:v>
                </c:pt>
                <c:pt idx="3">
                  <c:v>13.0</c:v>
                </c:pt>
              </c:numCache>
            </c:numRef>
          </c:val>
          <c:smooth val="0"/>
        </c:ser>
        <c:dLbls>
          <c:showLegendKey val="0"/>
          <c:showVal val="0"/>
          <c:showCatName val="0"/>
          <c:showSerName val="0"/>
          <c:showPercent val="0"/>
          <c:showBubbleSize val="0"/>
        </c:dLbls>
        <c:marker val="1"/>
        <c:smooth val="0"/>
        <c:axId val="2131023288"/>
        <c:axId val="2131028856"/>
      </c:lineChart>
      <c:catAx>
        <c:axId val="2131023288"/>
        <c:scaling>
          <c:orientation val="maxMin"/>
        </c:scaling>
        <c:delete val="0"/>
        <c:axPos val="b"/>
        <c:title>
          <c:tx>
            <c:rich>
              <a:bodyPr/>
              <a:lstStyle/>
              <a:p>
                <a:pPr>
                  <a:defRPr/>
                </a:pPr>
                <a:r>
                  <a:rPr lang="en-US"/>
                  <a:t>Age</a:t>
                </a:r>
              </a:p>
            </c:rich>
          </c:tx>
          <c:layout/>
          <c:overlay val="0"/>
        </c:title>
        <c:majorTickMark val="out"/>
        <c:minorTickMark val="none"/>
        <c:tickLblPos val="nextTo"/>
        <c:crossAx val="2131028856"/>
        <c:crosses val="autoZero"/>
        <c:auto val="1"/>
        <c:lblAlgn val="ctr"/>
        <c:lblOffset val="100"/>
        <c:noMultiLvlLbl val="0"/>
      </c:catAx>
      <c:valAx>
        <c:axId val="2131028856"/>
        <c:scaling>
          <c:orientation val="minMax"/>
        </c:scaling>
        <c:delete val="0"/>
        <c:axPos val="r"/>
        <c:majorGridlines/>
        <c:title>
          <c:tx>
            <c:rich>
              <a:bodyPr rot="0" vert="wordArtVert"/>
              <a:lstStyle/>
              <a:p>
                <a:pPr>
                  <a:defRPr/>
                </a:pPr>
                <a:r>
                  <a:rPr lang="en-US"/>
                  <a:t>Vowel Height</a:t>
                </a:r>
              </a:p>
            </c:rich>
          </c:tx>
          <c:layout/>
          <c:overlay val="0"/>
        </c:title>
        <c:numFmt formatCode="General" sourceLinked="1"/>
        <c:majorTickMark val="out"/>
        <c:minorTickMark val="none"/>
        <c:tickLblPos val="nextTo"/>
        <c:crossAx val="2131023288"/>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E2696-F7C2-8B4F-81AB-83805C3006A9}" type="datetimeFigureOut">
              <a:rPr lang="en-US" smtClean="0"/>
              <a:t>3/12/16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6FD597-5B3A-1644-A7C7-98C08B1ECA52}" type="slidenum">
              <a:rPr lang="en-US" smtClean="0"/>
              <a:t>‹#›</a:t>
            </a:fld>
            <a:endParaRPr lang="en-US"/>
          </a:p>
        </p:txBody>
      </p:sp>
    </p:spTree>
    <p:extLst>
      <p:ext uri="{BB962C8B-B14F-4D97-AF65-F5344CB8AC3E}">
        <p14:creationId xmlns:p14="http://schemas.microsoft.com/office/powerpoint/2010/main" val="3851164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D597-5B3A-1644-A7C7-98C08B1ECA52}" type="slidenum">
              <a:rPr lang="en-US" smtClean="0"/>
              <a:t>5</a:t>
            </a:fld>
            <a:endParaRPr lang="en-US"/>
          </a:p>
        </p:txBody>
      </p:sp>
    </p:spTree>
    <p:extLst>
      <p:ext uri="{BB962C8B-B14F-4D97-AF65-F5344CB8AC3E}">
        <p14:creationId xmlns:p14="http://schemas.microsoft.com/office/powerpoint/2010/main" val="372754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D597-5B3A-1644-A7C7-98C08B1ECA52}" type="slidenum">
              <a:rPr lang="en-US" smtClean="0"/>
              <a:t>27</a:t>
            </a:fld>
            <a:endParaRPr lang="en-US"/>
          </a:p>
        </p:txBody>
      </p:sp>
    </p:spTree>
    <p:extLst>
      <p:ext uri="{BB962C8B-B14F-4D97-AF65-F5344CB8AC3E}">
        <p14:creationId xmlns:p14="http://schemas.microsoft.com/office/powerpoint/2010/main" val="348864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BOUGHT vowel, the ethnic groups have reversed positions in apparent time.  Jews, previously</a:t>
            </a:r>
            <a:r>
              <a:rPr lang="en-US" baseline="0" dirty="0" smtClean="0"/>
              <a:t> users of the highest articulations of BOUGHT, have changed fastest and are now the lowest.  African Americans, previously the lowest, have not shifted and are now the highest.  The other white speakers (including the remaining Italians), were previously somewhat lower than the Jews, and have changed fairly rapidly but are now somewhat higher than the Jewish speakers.</a:t>
            </a:r>
          </a:p>
          <a:p>
            <a:r>
              <a:rPr lang="en-US" baseline="0" dirty="0" smtClean="0"/>
              <a:t>And the new arrivals, Latinos and Asians, </a:t>
            </a:r>
            <a:r>
              <a:rPr lang="en-US" baseline="0" smtClean="0"/>
              <a:t>have </a:t>
            </a:r>
            <a:endParaRPr lang="en-US" dirty="0"/>
          </a:p>
        </p:txBody>
      </p:sp>
      <p:sp>
        <p:nvSpPr>
          <p:cNvPr id="4" name="Slide Number Placeholder 3"/>
          <p:cNvSpPr>
            <a:spLocks noGrp="1"/>
          </p:cNvSpPr>
          <p:nvPr>
            <p:ph type="sldNum" sz="quarter" idx="10"/>
          </p:nvPr>
        </p:nvSpPr>
        <p:spPr/>
        <p:txBody>
          <a:bodyPr/>
          <a:lstStyle/>
          <a:p>
            <a:fld id="{C86FD597-5B3A-1644-A7C7-98C08B1ECA52}" type="slidenum">
              <a:rPr lang="en-US" smtClean="0"/>
              <a:t>31</a:t>
            </a:fld>
            <a:endParaRPr lang="en-US"/>
          </a:p>
        </p:txBody>
      </p:sp>
    </p:spTree>
    <p:extLst>
      <p:ext uri="{BB962C8B-B14F-4D97-AF65-F5344CB8AC3E}">
        <p14:creationId xmlns:p14="http://schemas.microsoft.com/office/powerpoint/2010/main" val="338659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99C00-C92C-BC44-890F-CB38AE03C027}" type="slidenum">
              <a:rPr lang="en-US" smtClean="0"/>
              <a:pPr/>
              <a:t>37</a:t>
            </a:fld>
            <a:endParaRPr lang="en-US"/>
          </a:p>
        </p:txBody>
      </p:sp>
    </p:spTree>
    <p:extLst>
      <p:ext uri="{BB962C8B-B14F-4D97-AF65-F5344CB8AC3E}">
        <p14:creationId xmlns:p14="http://schemas.microsoft.com/office/powerpoint/2010/main" val="65599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NYC</a:t>
            </a:r>
            <a:r>
              <a:rPr lang="en-US" baseline="0" dirty="0" smtClean="0"/>
              <a:t> Latinos uniformly use a more syllable timed prosody, most likely reflecting Spanish influence. </a:t>
            </a:r>
            <a:r>
              <a:rPr lang="en-US" baseline="0" dirty="0" err="1" smtClean="0"/>
              <a:t>Shousternan’s</a:t>
            </a:r>
            <a:r>
              <a:rPr lang="en-US" baseline="0" dirty="0" smtClean="0"/>
              <a:t> o</a:t>
            </a:r>
            <a:r>
              <a:rPr lang="en-US" dirty="0" smtClean="0"/>
              <a:t>lder speakers have distinctly low PVI values.</a:t>
            </a:r>
            <a:r>
              <a:rPr lang="en-US" baseline="0" dirty="0" smtClean="0"/>
              <a:t>  Her younger speakers are splitting: some are moving slightly towards a more stress-timed, English-like rhythm, some remain with the Latino English prosody.</a:t>
            </a:r>
            <a:endParaRPr lang="en-US" dirty="0"/>
          </a:p>
        </p:txBody>
      </p:sp>
      <p:sp>
        <p:nvSpPr>
          <p:cNvPr id="4" name="Slide Number Placeholder 3"/>
          <p:cNvSpPr>
            <a:spLocks noGrp="1"/>
          </p:cNvSpPr>
          <p:nvPr>
            <p:ph type="sldNum" sz="quarter" idx="10"/>
          </p:nvPr>
        </p:nvSpPr>
        <p:spPr/>
        <p:txBody>
          <a:bodyPr/>
          <a:lstStyle/>
          <a:p>
            <a:fld id="{C86FD597-5B3A-1644-A7C7-98C08B1ECA52}" type="slidenum">
              <a:rPr lang="en-US" smtClean="0"/>
              <a:t>47</a:t>
            </a:fld>
            <a:endParaRPr lang="en-US"/>
          </a:p>
        </p:txBody>
      </p:sp>
    </p:spTree>
    <p:extLst>
      <p:ext uri="{BB962C8B-B14F-4D97-AF65-F5344CB8AC3E}">
        <p14:creationId xmlns:p14="http://schemas.microsoft.com/office/powerpoint/2010/main" val="91763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purple triangles</a:t>
            </a:r>
            <a:r>
              <a:rPr lang="en-US" baseline="0" dirty="0" smtClean="0"/>
              <a:t> are members of the Asian American sorority.  The red triangles are other Rutgers students who are not sorority members.  The sorority members are resisting the local NJ/NYCE trajectory of /o/ fronting.</a:t>
            </a:r>
            <a:endParaRPr lang="en-US" dirty="0"/>
          </a:p>
        </p:txBody>
      </p:sp>
      <p:sp>
        <p:nvSpPr>
          <p:cNvPr id="4" name="Slide Number Placeholder 3"/>
          <p:cNvSpPr>
            <a:spLocks noGrp="1"/>
          </p:cNvSpPr>
          <p:nvPr>
            <p:ph type="sldNum" sz="quarter" idx="10"/>
          </p:nvPr>
        </p:nvSpPr>
        <p:spPr/>
        <p:txBody>
          <a:bodyPr/>
          <a:lstStyle/>
          <a:p>
            <a:fld id="{C86FD597-5B3A-1644-A7C7-98C08B1ECA52}" type="slidenum">
              <a:rPr lang="en-US" smtClean="0"/>
              <a:t>51</a:t>
            </a:fld>
            <a:endParaRPr lang="en-US"/>
          </a:p>
        </p:txBody>
      </p:sp>
    </p:spTree>
    <p:extLst>
      <p:ext uri="{BB962C8B-B14F-4D97-AF65-F5344CB8AC3E}">
        <p14:creationId xmlns:p14="http://schemas.microsoft.com/office/powerpoint/2010/main" val="38763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D597-5B3A-1644-A7C7-98C08B1ECA52}" type="slidenum">
              <a:rPr lang="en-US" smtClean="0"/>
              <a:t>53</a:t>
            </a:fld>
            <a:endParaRPr lang="en-US"/>
          </a:p>
        </p:txBody>
      </p:sp>
    </p:spTree>
    <p:extLst>
      <p:ext uri="{BB962C8B-B14F-4D97-AF65-F5344CB8AC3E}">
        <p14:creationId xmlns:p14="http://schemas.microsoft.com/office/powerpoint/2010/main" val="287816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D597-5B3A-1644-A7C7-98C08B1ECA52}" type="slidenum">
              <a:rPr lang="en-US" smtClean="0"/>
              <a:t>56</a:t>
            </a:fld>
            <a:endParaRPr lang="en-US"/>
          </a:p>
        </p:txBody>
      </p:sp>
    </p:spTree>
    <p:extLst>
      <p:ext uri="{BB962C8B-B14F-4D97-AF65-F5344CB8AC3E}">
        <p14:creationId xmlns:p14="http://schemas.microsoft.com/office/powerpoint/2010/main" val="348864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D597-5B3A-1644-A7C7-98C08B1ECA52}" type="slidenum">
              <a:rPr lang="en-US" smtClean="0"/>
              <a:t>82</a:t>
            </a:fld>
            <a:endParaRPr lang="en-US"/>
          </a:p>
        </p:txBody>
      </p:sp>
    </p:spTree>
    <p:extLst>
      <p:ext uri="{BB962C8B-B14F-4D97-AF65-F5344CB8AC3E}">
        <p14:creationId xmlns:p14="http://schemas.microsoft.com/office/powerpoint/2010/main" val="16509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3919F4-B24F-004C-B3CF-78C32E7910BA}" type="datetimeFigureOut">
              <a:rPr lang="en-US" smtClean="0"/>
              <a:t>3/12/16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94D1-7CAC-A440-818E-E01969EF9AA4}" type="slidenum">
              <a:rPr lang="en-US" smtClean="0"/>
              <a:t>‹#›</a:t>
            </a:fld>
            <a:endParaRPr lang="en-US"/>
          </a:p>
        </p:txBody>
      </p:sp>
    </p:spTree>
    <p:extLst>
      <p:ext uri="{BB962C8B-B14F-4D97-AF65-F5344CB8AC3E}">
        <p14:creationId xmlns:p14="http://schemas.microsoft.com/office/powerpoint/2010/main" val="2231077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919F4-B24F-004C-B3CF-78C32E7910BA}" type="datetimeFigureOut">
              <a:rPr lang="en-US" smtClean="0"/>
              <a:t>3/12/16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94D1-7CAC-A440-818E-E01969EF9AA4}" type="slidenum">
              <a:rPr lang="en-US" smtClean="0"/>
              <a:t>‹#›</a:t>
            </a:fld>
            <a:endParaRPr lang="en-US"/>
          </a:p>
        </p:txBody>
      </p:sp>
    </p:spTree>
    <p:extLst>
      <p:ext uri="{BB962C8B-B14F-4D97-AF65-F5344CB8AC3E}">
        <p14:creationId xmlns:p14="http://schemas.microsoft.com/office/powerpoint/2010/main" val="87610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919F4-B24F-004C-B3CF-78C32E7910BA}" type="datetimeFigureOut">
              <a:rPr lang="en-US" smtClean="0"/>
              <a:t>3/12/16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94D1-7CAC-A440-818E-E01969EF9AA4}" type="slidenum">
              <a:rPr lang="en-US" smtClean="0"/>
              <a:t>‹#›</a:t>
            </a:fld>
            <a:endParaRPr lang="en-US"/>
          </a:p>
        </p:txBody>
      </p:sp>
    </p:spTree>
    <p:extLst>
      <p:ext uri="{BB962C8B-B14F-4D97-AF65-F5344CB8AC3E}">
        <p14:creationId xmlns:p14="http://schemas.microsoft.com/office/powerpoint/2010/main" val="54748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919F4-B24F-004C-B3CF-78C32E7910BA}" type="datetimeFigureOut">
              <a:rPr lang="en-US" smtClean="0"/>
              <a:t>3/12/16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94D1-7CAC-A440-818E-E01969EF9AA4}" type="slidenum">
              <a:rPr lang="en-US" smtClean="0"/>
              <a:t>‹#›</a:t>
            </a:fld>
            <a:endParaRPr lang="en-US"/>
          </a:p>
        </p:txBody>
      </p:sp>
    </p:spTree>
    <p:extLst>
      <p:ext uri="{BB962C8B-B14F-4D97-AF65-F5344CB8AC3E}">
        <p14:creationId xmlns:p14="http://schemas.microsoft.com/office/powerpoint/2010/main" val="295012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3919F4-B24F-004C-B3CF-78C32E7910BA}" type="datetimeFigureOut">
              <a:rPr lang="en-US" smtClean="0"/>
              <a:t>3/12/16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94D1-7CAC-A440-818E-E01969EF9AA4}" type="slidenum">
              <a:rPr lang="en-US" smtClean="0"/>
              <a:t>‹#›</a:t>
            </a:fld>
            <a:endParaRPr lang="en-US"/>
          </a:p>
        </p:txBody>
      </p:sp>
    </p:spTree>
    <p:extLst>
      <p:ext uri="{BB962C8B-B14F-4D97-AF65-F5344CB8AC3E}">
        <p14:creationId xmlns:p14="http://schemas.microsoft.com/office/powerpoint/2010/main" val="124152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3919F4-B24F-004C-B3CF-78C32E7910BA}" type="datetimeFigureOut">
              <a:rPr lang="en-US" smtClean="0"/>
              <a:t>3/12/16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794D1-7CAC-A440-818E-E01969EF9AA4}" type="slidenum">
              <a:rPr lang="en-US" smtClean="0"/>
              <a:t>‹#›</a:t>
            </a:fld>
            <a:endParaRPr lang="en-US"/>
          </a:p>
        </p:txBody>
      </p:sp>
    </p:spTree>
    <p:extLst>
      <p:ext uri="{BB962C8B-B14F-4D97-AF65-F5344CB8AC3E}">
        <p14:creationId xmlns:p14="http://schemas.microsoft.com/office/powerpoint/2010/main" val="207499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3919F4-B24F-004C-B3CF-78C32E7910BA}" type="datetimeFigureOut">
              <a:rPr lang="en-US" smtClean="0"/>
              <a:t>3/12/16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F794D1-7CAC-A440-818E-E01969EF9AA4}" type="slidenum">
              <a:rPr lang="en-US" smtClean="0"/>
              <a:t>‹#›</a:t>
            </a:fld>
            <a:endParaRPr lang="en-US"/>
          </a:p>
        </p:txBody>
      </p:sp>
    </p:spTree>
    <p:extLst>
      <p:ext uri="{BB962C8B-B14F-4D97-AF65-F5344CB8AC3E}">
        <p14:creationId xmlns:p14="http://schemas.microsoft.com/office/powerpoint/2010/main" val="376641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3919F4-B24F-004C-B3CF-78C32E7910BA}" type="datetimeFigureOut">
              <a:rPr lang="en-US" smtClean="0"/>
              <a:t>3/12/16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F794D1-7CAC-A440-818E-E01969EF9AA4}" type="slidenum">
              <a:rPr lang="en-US" smtClean="0"/>
              <a:t>‹#›</a:t>
            </a:fld>
            <a:endParaRPr lang="en-US"/>
          </a:p>
        </p:txBody>
      </p:sp>
    </p:spTree>
    <p:extLst>
      <p:ext uri="{BB962C8B-B14F-4D97-AF65-F5344CB8AC3E}">
        <p14:creationId xmlns:p14="http://schemas.microsoft.com/office/powerpoint/2010/main" val="423892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919F4-B24F-004C-B3CF-78C32E7910BA}" type="datetimeFigureOut">
              <a:rPr lang="en-US" smtClean="0"/>
              <a:t>3/12/16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F794D1-7CAC-A440-818E-E01969EF9AA4}" type="slidenum">
              <a:rPr lang="en-US" smtClean="0"/>
              <a:t>‹#›</a:t>
            </a:fld>
            <a:endParaRPr lang="en-US"/>
          </a:p>
        </p:txBody>
      </p:sp>
    </p:spTree>
    <p:extLst>
      <p:ext uri="{BB962C8B-B14F-4D97-AF65-F5344CB8AC3E}">
        <p14:creationId xmlns:p14="http://schemas.microsoft.com/office/powerpoint/2010/main" val="314130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919F4-B24F-004C-B3CF-78C32E7910BA}" type="datetimeFigureOut">
              <a:rPr lang="en-US" smtClean="0"/>
              <a:t>3/12/16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794D1-7CAC-A440-818E-E01969EF9AA4}" type="slidenum">
              <a:rPr lang="en-US" smtClean="0"/>
              <a:t>‹#›</a:t>
            </a:fld>
            <a:endParaRPr lang="en-US"/>
          </a:p>
        </p:txBody>
      </p:sp>
    </p:spTree>
    <p:extLst>
      <p:ext uri="{BB962C8B-B14F-4D97-AF65-F5344CB8AC3E}">
        <p14:creationId xmlns:p14="http://schemas.microsoft.com/office/powerpoint/2010/main" val="61190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919F4-B24F-004C-B3CF-78C32E7910BA}" type="datetimeFigureOut">
              <a:rPr lang="en-US" smtClean="0"/>
              <a:t>3/12/16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794D1-7CAC-A440-818E-E01969EF9AA4}" type="slidenum">
              <a:rPr lang="en-US" smtClean="0"/>
              <a:t>‹#›</a:t>
            </a:fld>
            <a:endParaRPr lang="en-US"/>
          </a:p>
        </p:txBody>
      </p:sp>
    </p:spTree>
    <p:extLst>
      <p:ext uri="{BB962C8B-B14F-4D97-AF65-F5344CB8AC3E}">
        <p14:creationId xmlns:p14="http://schemas.microsoft.com/office/powerpoint/2010/main" val="23358664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919F4-B24F-004C-B3CF-78C32E7910BA}" type="datetimeFigureOut">
              <a:rPr lang="en-US" smtClean="0"/>
              <a:t>3/12/16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794D1-7CAC-A440-818E-E01969EF9AA4}" type="slidenum">
              <a:rPr lang="en-US" smtClean="0"/>
              <a:t>‹#›</a:t>
            </a:fld>
            <a:endParaRPr lang="en-US"/>
          </a:p>
        </p:txBody>
      </p:sp>
    </p:spTree>
    <p:extLst>
      <p:ext uri="{BB962C8B-B14F-4D97-AF65-F5344CB8AC3E}">
        <p14:creationId xmlns:p14="http://schemas.microsoft.com/office/powerpoint/2010/main" val="842776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7167"/>
            <a:ext cx="7772400" cy="1460501"/>
          </a:xfrm>
        </p:spPr>
        <p:txBody>
          <a:bodyPr>
            <a:normAutofit/>
          </a:bodyPr>
          <a:lstStyle/>
          <a:p>
            <a:r>
              <a:rPr lang="en-US" dirty="0" smtClean="0"/>
              <a:t>Iconicity and </a:t>
            </a:r>
            <a:r>
              <a:rPr lang="en-US" dirty="0" err="1" smtClean="0"/>
              <a:t>nonlocality</a:t>
            </a:r>
            <a:r>
              <a:rPr lang="en-US" dirty="0" smtClean="0"/>
              <a:t> as </a:t>
            </a:r>
            <a:r>
              <a:rPr lang="en-US" dirty="0" err="1" smtClean="0"/>
              <a:t>ethnolectal</a:t>
            </a:r>
            <a:r>
              <a:rPr lang="en-US" dirty="0" smtClean="0"/>
              <a:t> markers</a:t>
            </a:r>
            <a:endParaRPr lang="en-US" dirty="0"/>
          </a:p>
        </p:txBody>
      </p:sp>
      <p:sp>
        <p:nvSpPr>
          <p:cNvPr id="3" name="Subtitle 2"/>
          <p:cNvSpPr>
            <a:spLocks noGrp="1"/>
          </p:cNvSpPr>
          <p:nvPr>
            <p:ph type="subTitle" idx="1"/>
          </p:nvPr>
        </p:nvSpPr>
        <p:spPr>
          <a:xfrm>
            <a:off x="1371600" y="2667000"/>
            <a:ext cx="6400800" cy="1481667"/>
          </a:xfrm>
        </p:spPr>
        <p:txBody>
          <a:bodyPr/>
          <a:lstStyle/>
          <a:p>
            <a:r>
              <a:rPr lang="en-US" dirty="0" err="1" smtClean="0"/>
              <a:t>Ethnolects</a:t>
            </a:r>
            <a:r>
              <a:rPr lang="en-US" dirty="0" smtClean="0"/>
              <a:t> in New York City English</a:t>
            </a:r>
            <a:endParaRPr lang="en-US" dirty="0"/>
          </a:p>
        </p:txBody>
      </p:sp>
      <p:sp>
        <p:nvSpPr>
          <p:cNvPr id="4" name="TextBox 3"/>
          <p:cNvSpPr txBox="1"/>
          <p:nvPr/>
        </p:nvSpPr>
        <p:spPr>
          <a:xfrm>
            <a:off x="1032933" y="3369734"/>
            <a:ext cx="6925734" cy="3293209"/>
          </a:xfrm>
          <a:prstGeom prst="rect">
            <a:avLst/>
          </a:prstGeom>
          <a:noFill/>
        </p:spPr>
        <p:txBody>
          <a:bodyPr wrap="square" rtlCol="0">
            <a:spAutoFit/>
          </a:bodyPr>
          <a:lstStyle/>
          <a:p>
            <a:pPr algn="ctr"/>
            <a:endParaRPr lang="en-US" sz="2800" dirty="0" smtClean="0"/>
          </a:p>
          <a:p>
            <a:pPr algn="ctr"/>
            <a:r>
              <a:rPr lang="en-US" sz="2800" dirty="0" smtClean="0"/>
              <a:t>Gregory R. Guy</a:t>
            </a:r>
          </a:p>
          <a:p>
            <a:pPr algn="ctr"/>
            <a:r>
              <a:rPr lang="en-US" sz="2800" dirty="0" smtClean="0"/>
              <a:t>New York University</a:t>
            </a:r>
          </a:p>
          <a:p>
            <a:pPr algn="ctr"/>
            <a:endParaRPr lang="en-US" sz="2000" dirty="0" smtClean="0"/>
          </a:p>
          <a:p>
            <a:pPr algn="ctr"/>
            <a:r>
              <a:rPr lang="en-US" sz="2800" i="1" dirty="0" smtClean="0"/>
              <a:t>New developments in the study of migration and </a:t>
            </a:r>
            <a:r>
              <a:rPr lang="en-US" sz="2800" i="1" dirty="0" err="1" smtClean="0"/>
              <a:t>ethnolectal</a:t>
            </a:r>
            <a:r>
              <a:rPr lang="en-US" sz="2800" i="1" dirty="0" smtClean="0"/>
              <a:t> variation</a:t>
            </a:r>
          </a:p>
          <a:p>
            <a:pPr algn="ctr"/>
            <a:endParaRPr lang="en-US" sz="2000" dirty="0"/>
          </a:p>
          <a:p>
            <a:pPr algn="ctr"/>
            <a:r>
              <a:rPr lang="en-US" sz="2800" dirty="0" err="1" smtClean="0"/>
              <a:t>Meertens</a:t>
            </a:r>
            <a:r>
              <a:rPr lang="en-US" sz="2800" dirty="0" smtClean="0"/>
              <a:t> </a:t>
            </a:r>
            <a:r>
              <a:rPr lang="en-US" sz="2800" dirty="0" err="1" smtClean="0"/>
              <a:t>Instituut</a:t>
            </a:r>
            <a:r>
              <a:rPr lang="en-US" sz="2800" dirty="0" smtClean="0"/>
              <a:t>, 2016</a:t>
            </a:r>
            <a:endParaRPr lang="en-US" sz="2800" dirty="0"/>
          </a:p>
        </p:txBody>
      </p:sp>
    </p:spTree>
    <p:extLst>
      <p:ext uri="{BB962C8B-B14F-4D97-AF65-F5344CB8AC3E}">
        <p14:creationId xmlns:p14="http://schemas.microsoft.com/office/powerpoint/2010/main" val="3300350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 immigrants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Largest groups</a:t>
            </a:r>
          </a:p>
          <a:p>
            <a:r>
              <a:rPr lang="en-US" dirty="0" smtClean="0"/>
              <a:t>Germans</a:t>
            </a:r>
          </a:p>
          <a:p>
            <a:r>
              <a:rPr lang="en-US" dirty="0" smtClean="0"/>
              <a:t>Irish</a:t>
            </a:r>
          </a:p>
          <a:p>
            <a:r>
              <a:rPr lang="en-US" dirty="0" smtClean="0"/>
              <a:t>Poles</a:t>
            </a:r>
          </a:p>
          <a:p>
            <a:r>
              <a:rPr lang="en-US" dirty="0" smtClean="0"/>
              <a:t>Italians</a:t>
            </a:r>
          </a:p>
          <a:p>
            <a:r>
              <a:rPr lang="en-US" dirty="0" smtClean="0"/>
              <a:t>Swedes</a:t>
            </a:r>
          </a:p>
          <a:p>
            <a:r>
              <a:rPr lang="en-US" dirty="0" smtClean="0"/>
              <a:t>Jews, mostly from Eastern Europe (Russia, Poland, Ukraine)</a:t>
            </a:r>
            <a:endParaRPr lang="en-US" dirty="0"/>
          </a:p>
        </p:txBody>
      </p:sp>
    </p:spTree>
    <p:extLst>
      <p:ext uri="{BB962C8B-B14F-4D97-AF65-F5344CB8AC3E}">
        <p14:creationId xmlns:p14="http://schemas.microsoft.com/office/powerpoint/2010/main" val="19294384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a:t>
            </a:r>
            <a:r>
              <a:rPr lang="en-US" baseline="30000" dirty="0" smtClean="0"/>
              <a:t>th</a:t>
            </a:r>
            <a:r>
              <a:rPr lang="en-US" dirty="0" smtClean="0"/>
              <a:t> C immigration</a:t>
            </a:r>
            <a:endParaRPr lang="en-US" dirty="0"/>
          </a:p>
        </p:txBody>
      </p:sp>
      <p:sp>
        <p:nvSpPr>
          <p:cNvPr id="3" name="Content Placeholder 2"/>
          <p:cNvSpPr>
            <a:spLocks noGrp="1"/>
          </p:cNvSpPr>
          <p:nvPr>
            <p:ph idx="1"/>
          </p:nvPr>
        </p:nvSpPr>
        <p:spPr/>
        <p:txBody>
          <a:bodyPr>
            <a:normAutofit lnSpcReduction="10000"/>
          </a:bodyPr>
          <a:lstStyle/>
          <a:p>
            <a:r>
              <a:rPr lang="en-US" dirty="0" smtClean="0"/>
              <a:t>Very high immigration rates (&gt;1 million p.a.) </a:t>
            </a:r>
            <a:r>
              <a:rPr lang="en-US" dirty="0"/>
              <a:t>until 1920’s </a:t>
            </a:r>
            <a:endParaRPr lang="en-US" dirty="0" smtClean="0"/>
          </a:p>
          <a:p>
            <a:r>
              <a:rPr lang="en-US" dirty="0" smtClean="0"/>
              <a:t> 1924 Immigration Act severely restricts inflow (to ca. 200k p.a. in 1920s, &lt;50k </a:t>
            </a:r>
            <a:r>
              <a:rPr lang="en-US" dirty="0" err="1" smtClean="0"/>
              <a:t>p.a</a:t>
            </a:r>
            <a:r>
              <a:rPr lang="en-US" dirty="0" smtClean="0"/>
              <a:t> in 1930s), establishes nationality quotas</a:t>
            </a:r>
          </a:p>
          <a:p>
            <a:r>
              <a:rPr lang="en-US" dirty="0" smtClean="0"/>
              <a:t>Numbers increase after WW II both legal and illegal (cf. immigration from Mexico)</a:t>
            </a:r>
          </a:p>
          <a:p>
            <a:r>
              <a:rPr lang="en-US" dirty="0"/>
              <a:t>Substantial migration to NYC from Puerto Rico; as US citizens, PRs are not ‘immigrants’</a:t>
            </a:r>
          </a:p>
          <a:p>
            <a:pPr marL="0" indent="0">
              <a:buNone/>
            </a:pPr>
            <a:endParaRPr lang="en-US" dirty="0"/>
          </a:p>
        </p:txBody>
      </p:sp>
    </p:spTree>
    <p:extLst>
      <p:ext uri="{BB962C8B-B14F-4D97-AF65-F5344CB8AC3E}">
        <p14:creationId xmlns:p14="http://schemas.microsoft.com/office/powerpoint/2010/main" val="12387563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backgrounds in 20</a:t>
            </a:r>
            <a:r>
              <a:rPr lang="en-US" baseline="30000" dirty="0" smtClean="0"/>
              <a:t>th</a:t>
            </a:r>
            <a:r>
              <a:rPr lang="en-US" dirty="0" smtClean="0"/>
              <a:t> C</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Main groups</a:t>
            </a:r>
          </a:p>
          <a:p>
            <a:r>
              <a:rPr lang="en-US" dirty="0" smtClean="0"/>
              <a:t>Early 20</a:t>
            </a:r>
            <a:r>
              <a:rPr lang="en-US" baseline="30000" dirty="0" smtClean="0"/>
              <a:t>th</a:t>
            </a:r>
            <a:r>
              <a:rPr lang="en-US" dirty="0" smtClean="0"/>
              <a:t> C, mainly southern and eastern European: Italian, southern Slavic languages (e.g. Slovak, Croatian), eastern Slavic languages (Polish, Russian), Hungarian, Yiddish</a:t>
            </a:r>
          </a:p>
          <a:p>
            <a:r>
              <a:rPr lang="en-US" dirty="0" smtClean="0"/>
              <a:t>Beginning in mid-century: significant Hispanic immigration (esp. PR) </a:t>
            </a:r>
            <a:endParaRPr lang="en-US" dirty="0"/>
          </a:p>
          <a:p>
            <a:r>
              <a:rPr lang="en-US" dirty="0" smtClean="0"/>
              <a:t>Since 1960s – entire world: Caribbean (Cuba, PR, DR, Haiti, Trinidad), Africa, Middle East (Lebanese), South Asia, Central Asia, East Asia (esp. Cantonese and Mandarin, Korean, Vietnamese)</a:t>
            </a:r>
            <a:endParaRPr lang="en-US" dirty="0"/>
          </a:p>
        </p:txBody>
      </p:sp>
    </p:spTree>
    <p:extLst>
      <p:ext uri="{BB962C8B-B14F-4D97-AF65-F5344CB8AC3E}">
        <p14:creationId xmlns:p14="http://schemas.microsoft.com/office/powerpoint/2010/main" val="4737290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York City English</a:t>
            </a:r>
            <a:br>
              <a:rPr lang="en-US" dirty="0" smtClean="0"/>
            </a:br>
            <a:r>
              <a:rPr lang="en-US" dirty="0" err="1" smtClean="0"/>
              <a:t>Labov’s</a:t>
            </a:r>
            <a:r>
              <a:rPr lang="en-US" dirty="0" smtClean="0"/>
              <a:t> </a:t>
            </a:r>
            <a:r>
              <a:rPr lang="en-US" dirty="0" smtClean="0"/>
              <a:t>study: 1963-4</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Social Stratification of English in New York City </a:t>
            </a:r>
            <a:r>
              <a:rPr lang="en-US" dirty="0" smtClean="0"/>
              <a:t>(1966)  described the speech of a social cross section of New Yorkers in Manhattan’s Lower East Side (LES)</a:t>
            </a:r>
            <a:r>
              <a:rPr lang="en-US" dirty="0" smtClean="0"/>
              <a:t>.</a:t>
            </a:r>
          </a:p>
          <a:p>
            <a:r>
              <a:rPr lang="en-US" dirty="0" smtClean="0"/>
              <a:t>Considerable ethnic diversity, approximating that of the city as a whole </a:t>
            </a:r>
            <a:endParaRPr lang="en-US" dirty="0" smtClean="0"/>
          </a:p>
          <a:p>
            <a:r>
              <a:rPr lang="en-US" dirty="0" smtClean="0"/>
              <a:t>Several phonological features were prominent in the speech of the day</a:t>
            </a:r>
            <a:endParaRPr lang="en-US" dirty="0"/>
          </a:p>
        </p:txBody>
      </p:sp>
    </p:spTree>
    <p:extLst>
      <p:ext uri="{BB962C8B-B14F-4D97-AF65-F5344CB8AC3E}">
        <p14:creationId xmlns:p14="http://schemas.microsoft.com/office/powerpoint/2010/main" val="18318765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 make-up of LES- 1960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9224787"/>
              </p:ext>
            </p:extLst>
          </p:nvPr>
        </p:nvGraphicFramePr>
        <p:xfrm>
          <a:off x="1379400" y="1667890"/>
          <a:ext cx="6612363" cy="4267136"/>
        </p:xfrm>
        <a:graphic>
          <a:graphicData uri="http://schemas.openxmlformats.org/drawingml/2006/table">
            <a:tbl>
              <a:tblPr firstRow="1" bandRow="1">
                <a:tableStyleId>{5C22544A-7EE6-4342-B048-85BDC9FD1C3A}</a:tableStyleId>
              </a:tblPr>
              <a:tblGrid>
                <a:gridCol w="3323971"/>
                <a:gridCol w="3288392"/>
              </a:tblGrid>
              <a:tr h="533392">
                <a:tc>
                  <a:txBody>
                    <a:bodyPr/>
                    <a:lstStyle/>
                    <a:p>
                      <a:pPr algn="l" fontAlgn="b"/>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2800" b="0" i="0" u="none" strike="noStrike" dirty="0" smtClean="0">
                          <a:solidFill>
                            <a:srgbClr val="000000"/>
                          </a:solidFill>
                          <a:effectLst/>
                          <a:latin typeface="Calibri"/>
                        </a:rPr>
                        <a:t>LES</a:t>
                      </a:r>
                      <a:endParaRPr lang="en-US" sz="2800" b="0" i="0" u="none" strike="noStrike" dirty="0">
                        <a:solidFill>
                          <a:srgbClr val="000000"/>
                        </a:solidFill>
                        <a:effectLst/>
                        <a:latin typeface="Calibri"/>
                      </a:endParaRPr>
                    </a:p>
                  </a:txBody>
                  <a:tcPr marL="12700" marR="12700" marT="12700" marB="0" anchor="b"/>
                </a:tc>
              </a:tr>
              <a:tr h="533392">
                <a:tc>
                  <a:txBody>
                    <a:bodyPr/>
                    <a:lstStyle/>
                    <a:p>
                      <a:pPr algn="l" fontAlgn="b"/>
                      <a:r>
                        <a:rPr lang="en-US" sz="2800" b="0" i="0" u="none" strike="noStrike" dirty="0">
                          <a:solidFill>
                            <a:srgbClr val="000000"/>
                          </a:solidFill>
                          <a:effectLst/>
                          <a:latin typeface="Calibri"/>
                        </a:rPr>
                        <a:t>White</a:t>
                      </a:r>
                    </a:p>
                  </a:txBody>
                  <a:tcPr marL="12700" marR="12700" marT="12700" marB="0" anchor="b"/>
                </a:tc>
                <a:tc>
                  <a:txBody>
                    <a:bodyPr/>
                    <a:lstStyle/>
                    <a:p>
                      <a:pPr algn="ctr" fontAlgn="b"/>
                      <a:r>
                        <a:rPr lang="en-US" sz="2800" b="0" i="0" u="none" strike="noStrike" dirty="0">
                          <a:solidFill>
                            <a:srgbClr val="000000"/>
                          </a:solidFill>
                          <a:effectLst/>
                          <a:latin typeface="Calibri"/>
                        </a:rPr>
                        <a:t>63%</a:t>
                      </a:r>
                    </a:p>
                  </a:txBody>
                  <a:tcPr marL="12700" marR="12700" marT="12700" marB="0" anchor="b"/>
                </a:tc>
              </a:tr>
              <a:tr h="533392">
                <a:tc>
                  <a:txBody>
                    <a:bodyPr/>
                    <a:lstStyle/>
                    <a:p>
                      <a:pPr algn="r" fontAlgn="b"/>
                      <a:r>
                        <a:rPr lang="en-US" sz="2800" b="0" i="0" u="none" strike="noStrike" dirty="0">
                          <a:solidFill>
                            <a:srgbClr val="000000"/>
                          </a:solidFill>
                          <a:effectLst/>
                          <a:latin typeface="Calibri"/>
                        </a:rPr>
                        <a:t>Jewish</a:t>
                      </a:r>
                    </a:p>
                  </a:txBody>
                  <a:tcPr marL="12700" marR="12700" marT="12700" marB="0" anchor="b"/>
                </a:tc>
                <a:tc>
                  <a:txBody>
                    <a:bodyPr/>
                    <a:lstStyle/>
                    <a:p>
                      <a:pPr algn="ctr" fontAlgn="b"/>
                      <a:r>
                        <a:rPr lang="en-US" sz="2800" b="0" i="0" u="none" strike="noStrike" dirty="0">
                          <a:solidFill>
                            <a:srgbClr val="000000"/>
                          </a:solidFill>
                          <a:effectLst/>
                          <a:latin typeface="Calibri"/>
                        </a:rPr>
                        <a:t>27%</a:t>
                      </a:r>
                    </a:p>
                  </a:txBody>
                  <a:tcPr marL="12700" marR="12700" marT="12700" marB="0" anchor="b"/>
                </a:tc>
              </a:tr>
              <a:tr h="533392">
                <a:tc>
                  <a:txBody>
                    <a:bodyPr/>
                    <a:lstStyle/>
                    <a:p>
                      <a:pPr algn="r" fontAlgn="b"/>
                      <a:r>
                        <a:rPr lang="en-US" sz="2800" b="0" i="0" u="none" strike="noStrike" dirty="0">
                          <a:solidFill>
                            <a:srgbClr val="000000"/>
                          </a:solidFill>
                          <a:effectLst/>
                          <a:latin typeface="Calibri"/>
                        </a:rPr>
                        <a:t>Italian</a:t>
                      </a:r>
                    </a:p>
                  </a:txBody>
                  <a:tcPr marL="12700" marR="12700" marT="12700" marB="0" anchor="b"/>
                </a:tc>
                <a:tc>
                  <a:txBody>
                    <a:bodyPr/>
                    <a:lstStyle/>
                    <a:p>
                      <a:pPr algn="ctr" fontAlgn="b"/>
                      <a:r>
                        <a:rPr lang="en-US" sz="2800" b="0" i="0" u="none" strike="noStrike" dirty="0">
                          <a:solidFill>
                            <a:srgbClr val="000000"/>
                          </a:solidFill>
                          <a:effectLst/>
                          <a:latin typeface="Calibri"/>
                        </a:rPr>
                        <a:t>11%</a:t>
                      </a:r>
                    </a:p>
                  </a:txBody>
                  <a:tcPr marL="12700" marR="12700" marT="12700" marB="0" anchor="b"/>
                </a:tc>
              </a:tr>
              <a:tr h="533392">
                <a:tc>
                  <a:txBody>
                    <a:bodyPr/>
                    <a:lstStyle/>
                    <a:p>
                      <a:pPr algn="r" fontAlgn="b"/>
                      <a:r>
                        <a:rPr lang="en-US" sz="2800" b="0" i="0" u="none" strike="noStrike" dirty="0">
                          <a:solidFill>
                            <a:srgbClr val="000000"/>
                          </a:solidFill>
                          <a:effectLst/>
                          <a:latin typeface="Calibri"/>
                        </a:rPr>
                        <a:t>Other white</a:t>
                      </a:r>
                    </a:p>
                  </a:txBody>
                  <a:tcPr marL="12700" marR="12700" marT="12700" marB="0" anchor="b"/>
                </a:tc>
                <a:tc>
                  <a:txBody>
                    <a:bodyPr/>
                    <a:lstStyle/>
                    <a:p>
                      <a:pPr algn="ctr" fontAlgn="b"/>
                      <a:r>
                        <a:rPr lang="en-US" sz="2800" b="0" i="0" u="none" strike="noStrike" dirty="0">
                          <a:solidFill>
                            <a:srgbClr val="000000"/>
                          </a:solidFill>
                          <a:effectLst/>
                          <a:latin typeface="Calibri"/>
                        </a:rPr>
                        <a:t>25%</a:t>
                      </a:r>
                    </a:p>
                  </a:txBody>
                  <a:tcPr marL="12700" marR="12700" marT="12700" marB="0" anchor="b"/>
                </a:tc>
              </a:tr>
              <a:tr h="533392">
                <a:tc>
                  <a:txBody>
                    <a:bodyPr/>
                    <a:lstStyle/>
                    <a:p>
                      <a:pPr algn="l" fontAlgn="b"/>
                      <a:r>
                        <a:rPr lang="en-US" sz="2800" b="0" i="0" u="none" strike="noStrike" dirty="0">
                          <a:solidFill>
                            <a:srgbClr val="000000"/>
                          </a:solidFill>
                          <a:effectLst/>
                          <a:latin typeface="Calibri"/>
                        </a:rPr>
                        <a:t>African-American</a:t>
                      </a:r>
                    </a:p>
                  </a:txBody>
                  <a:tcPr marL="12700" marR="12700" marT="12700" marB="0" anchor="b"/>
                </a:tc>
                <a:tc>
                  <a:txBody>
                    <a:bodyPr/>
                    <a:lstStyle/>
                    <a:p>
                      <a:pPr algn="ctr" fontAlgn="b"/>
                      <a:r>
                        <a:rPr lang="en-US" sz="2800" b="0" i="0" u="none" strike="noStrike" dirty="0">
                          <a:solidFill>
                            <a:srgbClr val="000000"/>
                          </a:solidFill>
                          <a:effectLst/>
                          <a:latin typeface="Calibri"/>
                        </a:rPr>
                        <a:t>26%</a:t>
                      </a:r>
                    </a:p>
                  </a:txBody>
                  <a:tcPr marL="12700" marR="12700" marT="12700" marB="0" anchor="b"/>
                </a:tc>
              </a:tr>
              <a:tr h="533392">
                <a:tc>
                  <a:txBody>
                    <a:bodyPr/>
                    <a:lstStyle/>
                    <a:p>
                      <a:pPr algn="l" fontAlgn="b"/>
                      <a:r>
                        <a:rPr lang="en-US" sz="2800" b="0" i="0" u="none" strike="noStrike" dirty="0">
                          <a:solidFill>
                            <a:srgbClr val="000000"/>
                          </a:solidFill>
                          <a:effectLst/>
                          <a:latin typeface="Calibri"/>
                        </a:rPr>
                        <a:t>Hispanic</a:t>
                      </a:r>
                    </a:p>
                  </a:txBody>
                  <a:tcPr marL="12700" marR="12700" marT="12700" marB="0" anchor="b"/>
                </a:tc>
                <a:tc>
                  <a:txBody>
                    <a:bodyPr/>
                    <a:lstStyle/>
                    <a:p>
                      <a:pPr algn="ctr" fontAlgn="b"/>
                      <a:r>
                        <a:rPr lang="en-US" sz="2800" b="0" i="0" u="none" strike="noStrike" dirty="0">
                          <a:solidFill>
                            <a:srgbClr val="000000"/>
                          </a:solidFill>
                          <a:effectLst/>
                          <a:latin typeface="Calibri"/>
                        </a:rPr>
                        <a:t>8%</a:t>
                      </a:r>
                    </a:p>
                  </a:txBody>
                  <a:tcPr marL="12700" marR="12700" marT="12700" marB="0" anchor="b"/>
                </a:tc>
              </a:tr>
              <a:tr h="533392">
                <a:tc>
                  <a:txBody>
                    <a:bodyPr/>
                    <a:lstStyle/>
                    <a:p>
                      <a:pPr algn="l" fontAlgn="b"/>
                      <a:r>
                        <a:rPr lang="en-US" sz="2800" b="0" i="0" u="none" strike="noStrike" dirty="0">
                          <a:solidFill>
                            <a:srgbClr val="000000"/>
                          </a:solidFill>
                          <a:effectLst/>
                          <a:latin typeface="Calibri"/>
                        </a:rPr>
                        <a:t>Asian-American</a:t>
                      </a:r>
                    </a:p>
                  </a:txBody>
                  <a:tcPr marL="12700" marR="12700" marT="12700" marB="0" anchor="b"/>
                </a:tc>
                <a:tc>
                  <a:txBody>
                    <a:bodyPr/>
                    <a:lstStyle/>
                    <a:p>
                      <a:pPr algn="ctr" fontAlgn="b"/>
                      <a:r>
                        <a:rPr lang="en-US" sz="2800" b="0" i="0" u="none" strike="noStrike" dirty="0">
                          <a:solidFill>
                            <a:srgbClr val="000000"/>
                          </a:solidFill>
                          <a:effectLst/>
                          <a:latin typeface="Calibri"/>
                        </a:rPr>
                        <a:t>3%</a:t>
                      </a:r>
                    </a:p>
                  </a:txBody>
                  <a:tcPr marL="12700" marR="12700" marT="12700" marB="0" anchor="b"/>
                </a:tc>
              </a:tr>
            </a:tbl>
          </a:graphicData>
        </a:graphic>
      </p:graphicFrame>
    </p:spTree>
    <p:extLst>
      <p:ext uri="{BB962C8B-B14F-4D97-AF65-F5344CB8AC3E}">
        <p14:creationId xmlns:p14="http://schemas.microsoft.com/office/powerpoint/2010/main" val="5310653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variables of NYCE</a:t>
            </a:r>
            <a:endParaRPr lang="en-US" dirty="0"/>
          </a:p>
        </p:txBody>
      </p:sp>
      <p:sp>
        <p:nvSpPr>
          <p:cNvPr id="3" name="Content Placeholder 2"/>
          <p:cNvSpPr>
            <a:spLocks noGrp="1"/>
          </p:cNvSpPr>
          <p:nvPr>
            <p:ph idx="1"/>
          </p:nvPr>
        </p:nvSpPr>
        <p:spPr/>
        <p:txBody>
          <a:bodyPr/>
          <a:lstStyle/>
          <a:p>
            <a:r>
              <a:rPr lang="en-US" dirty="0" smtClean="0"/>
              <a:t>coda /r/: </a:t>
            </a:r>
            <a:r>
              <a:rPr lang="en-US" i="1" dirty="0" smtClean="0"/>
              <a:t>beer, hair, car, fourth</a:t>
            </a:r>
          </a:p>
          <a:p>
            <a:r>
              <a:rPr lang="en-US" dirty="0" smtClean="0"/>
              <a:t>nuclear /r/: </a:t>
            </a:r>
            <a:r>
              <a:rPr lang="en-US" i="1" dirty="0" smtClean="0"/>
              <a:t>worth, bird</a:t>
            </a:r>
          </a:p>
          <a:p>
            <a:r>
              <a:rPr lang="en-US" dirty="0" smtClean="0"/>
              <a:t>tense /</a:t>
            </a:r>
            <a:r>
              <a:rPr lang="en-US" dirty="0" err="1" smtClean="0"/>
              <a:t>æ</a:t>
            </a:r>
            <a:r>
              <a:rPr lang="en-US" dirty="0" smtClean="0"/>
              <a:t>/: </a:t>
            </a:r>
            <a:r>
              <a:rPr lang="en-US" i="1" dirty="0" smtClean="0"/>
              <a:t>man, bad, half </a:t>
            </a:r>
            <a:r>
              <a:rPr lang="en-US" dirty="0" smtClean="0"/>
              <a:t>vs. </a:t>
            </a:r>
            <a:r>
              <a:rPr lang="en-US" i="1" dirty="0" smtClean="0"/>
              <a:t>hang, cat, have</a:t>
            </a:r>
          </a:p>
          <a:p>
            <a:r>
              <a:rPr lang="en-US" dirty="0" smtClean="0"/>
              <a:t>raised BOUGHT: </a:t>
            </a:r>
            <a:r>
              <a:rPr lang="en-US" i="1" dirty="0" smtClean="0"/>
              <a:t>coffee, talk</a:t>
            </a:r>
          </a:p>
          <a:p>
            <a:r>
              <a:rPr lang="en-US" dirty="0" smtClean="0"/>
              <a:t>TH-stopping:  </a:t>
            </a:r>
            <a:r>
              <a:rPr lang="en-US" i="1" dirty="0" smtClean="0"/>
              <a:t>think/</a:t>
            </a:r>
            <a:r>
              <a:rPr lang="en-US" i="1" dirty="0" err="1" smtClean="0"/>
              <a:t>tink</a:t>
            </a:r>
            <a:endParaRPr lang="en-US" i="1" dirty="0" smtClean="0"/>
          </a:p>
          <a:p>
            <a:r>
              <a:rPr lang="en-US" dirty="0" smtClean="0"/>
              <a:t>DH-stopping:  </a:t>
            </a:r>
            <a:r>
              <a:rPr lang="en-US" i="1" dirty="0" smtClean="0"/>
              <a:t>them/</a:t>
            </a:r>
            <a:r>
              <a:rPr lang="en-US" i="1" dirty="0" err="1" smtClean="0"/>
              <a:t>dem</a:t>
            </a:r>
            <a:endParaRPr lang="en-US" i="1" dirty="0"/>
          </a:p>
        </p:txBody>
      </p:sp>
    </p:spTree>
    <p:extLst>
      <p:ext uri="{BB962C8B-B14F-4D97-AF65-F5344CB8AC3E}">
        <p14:creationId xmlns:p14="http://schemas.microsoft.com/office/powerpoint/2010/main" val="14613489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stratification, ethnic differentiation</a:t>
            </a:r>
            <a:endParaRPr lang="en-US" dirty="0"/>
          </a:p>
        </p:txBody>
      </p:sp>
      <p:sp>
        <p:nvSpPr>
          <p:cNvPr id="3" name="Content Placeholder 2"/>
          <p:cNvSpPr>
            <a:spLocks noGrp="1"/>
          </p:cNvSpPr>
          <p:nvPr>
            <p:ph idx="1"/>
          </p:nvPr>
        </p:nvSpPr>
        <p:spPr/>
        <p:txBody>
          <a:bodyPr/>
          <a:lstStyle/>
          <a:p>
            <a:r>
              <a:rPr lang="en-US" dirty="0" err="1" smtClean="0"/>
              <a:t>Labov</a:t>
            </a:r>
            <a:r>
              <a:rPr lang="en-US" dirty="0" smtClean="0"/>
              <a:t> finds significant social and stylistic stratification of coda and nuclear /r/, and stopping of TH and DH</a:t>
            </a:r>
          </a:p>
          <a:p>
            <a:r>
              <a:rPr lang="en-US" dirty="0" smtClean="0"/>
              <a:t>The ‘local’ variants (r-</a:t>
            </a:r>
            <a:r>
              <a:rPr lang="en-US" dirty="0" err="1" smtClean="0"/>
              <a:t>lessness</a:t>
            </a:r>
            <a:r>
              <a:rPr lang="en-US" dirty="0" smtClean="0"/>
              <a:t>, stops for TH/DH) are stigmatized: less use by higher status speakers, avoidance in careful styles</a:t>
            </a:r>
          </a:p>
          <a:p>
            <a:r>
              <a:rPr lang="en-US" dirty="0" smtClean="0"/>
              <a:t>He reports some ethnic differences for the vocalic variables and TH/DH</a:t>
            </a:r>
            <a:endParaRPr lang="en-US" dirty="0"/>
          </a:p>
        </p:txBody>
      </p:sp>
    </p:spTree>
    <p:extLst>
      <p:ext uri="{BB962C8B-B14F-4D97-AF65-F5344CB8AC3E}">
        <p14:creationId xmlns:p14="http://schemas.microsoft.com/office/powerpoint/2010/main" val="305993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
            </a:r>
            <a:r>
              <a:rPr lang="en-US" dirty="0" err="1" smtClean="0"/>
              <a:t>lessness</a:t>
            </a:r>
            <a:endParaRPr lang="en-US" dirty="0"/>
          </a:p>
        </p:txBody>
      </p:sp>
      <p:sp>
        <p:nvSpPr>
          <p:cNvPr id="3" name="Content Placeholder 2"/>
          <p:cNvSpPr>
            <a:spLocks noGrp="1"/>
          </p:cNvSpPr>
          <p:nvPr>
            <p:ph idx="1"/>
          </p:nvPr>
        </p:nvSpPr>
        <p:spPr/>
        <p:txBody>
          <a:bodyPr/>
          <a:lstStyle/>
          <a:p>
            <a:r>
              <a:rPr lang="en-US" dirty="0" smtClean="0"/>
              <a:t>NYCE was an ‘r-less’ dialect (vocalized or deleted coda /r/), like the Coastal South and Eastern New England in the USA, and Southern British English, Australia and New Zealand: </a:t>
            </a:r>
            <a:r>
              <a:rPr lang="en-US" i="1" dirty="0" smtClean="0"/>
              <a:t>beer, hair, car</a:t>
            </a:r>
          </a:p>
          <a:p>
            <a:r>
              <a:rPr lang="en-US" dirty="0" smtClean="0"/>
              <a:t>Nuclear /r/ (in </a:t>
            </a:r>
            <a:r>
              <a:rPr lang="en-US" i="1" dirty="0" smtClean="0"/>
              <a:t>bird, worth</a:t>
            </a:r>
            <a:r>
              <a:rPr lang="en-US" dirty="0" smtClean="0"/>
              <a:t>, etc.) was variably </a:t>
            </a:r>
            <a:r>
              <a:rPr lang="en-US" dirty="0" err="1" smtClean="0"/>
              <a:t>dipthongal</a:t>
            </a:r>
            <a:r>
              <a:rPr lang="en-US" dirty="0" smtClean="0"/>
              <a:t> (stereotyped as </a:t>
            </a:r>
            <a:r>
              <a:rPr lang="en-US" i="1" dirty="0" err="1" smtClean="0"/>
              <a:t>boid</a:t>
            </a:r>
            <a:r>
              <a:rPr lang="en-US" i="1" dirty="0" smtClean="0"/>
              <a:t>, </a:t>
            </a:r>
            <a:r>
              <a:rPr lang="en-US" i="1" dirty="0" err="1" smtClean="0"/>
              <a:t>woid</a:t>
            </a:r>
            <a:r>
              <a:rPr lang="en-US" dirty="0"/>
              <a:t>)</a:t>
            </a:r>
            <a:endParaRPr lang="en-US" dirty="0" smtClean="0"/>
          </a:p>
          <a:p>
            <a:pPr marL="0" indent="0">
              <a:buNone/>
            </a:pPr>
            <a:endParaRPr lang="en-US" dirty="0"/>
          </a:p>
        </p:txBody>
      </p:sp>
    </p:spTree>
    <p:extLst>
      <p:ext uri="{BB962C8B-B14F-4D97-AF65-F5344CB8AC3E}">
        <p14:creationId xmlns:p14="http://schemas.microsoft.com/office/powerpoint/2010/main" val="23681795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35406"/>
          </a:xfrm>
        </p:spPr>
        <p:txBody>
          <a:bodyPr>
            <a:normAutofit fontScale="90000"/>
          </a:bodyPr>
          <a:lstStyle/>
          <a:p>
            <a:r>
              <a:rPr lang="en-US" dirty="0" smtClean="0"/>
              <a:t> </a:t>
            </a:r>
            <a:r>
              <a:rPr lang="en-US" sz="4000" dirty="0" smtClean="0"/>
              <a:t>Class Stratification of (r) in 1963</a:t>
            </a:r>
            <a:endParaRPr lang="en-US" sz="4000" dirty="0"/>
          </a:p>
        </p:txBody>
      </p:sp>
      <p:pic>
        <p:nvPicPr>
          <p:cNvPr id="4" name="Content Placeholder 3"/>
          <p:cNvPicPr>
            <a:picLocks noGrp="1" noChangeAspect="1"/>
          </p:cNvPicPr>
          <p:nvPr>
            <p:ph idx="1"/>
          </p:nvPr>
        </p:nvPicPr>
        <p:blipFill>
          <a:blip r:embed="rId2"/>
          <a:srcRect l="-4846" r="-4846"/>
          <a:stretch>
            <a:fillRect/>
          </a:stretch>
        </p:blipFill>
        <p:spPr>
          <a:xfrm>
            <a:off x="457200" y="1138441"/>
            <a:ext cx="8229600" cy="5316120"/>
          </a:xfrm>
        </p:spPr>
      </p:pic>
    </p:spTree>
    <p:extLst>
      <p:ext uri="{BB962C8B-B14F-4D97-AF65-F5344CB8AC3E}">
        <p14:creationId xmlns:p14="http://schemas.microsoft.com/office/powerpoint/2010/main" val="27346237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(DH)-stopping – 1963</a:t>
            </a:r>
            <a:endParaRPr lang="en-US" dirty="0"/>
          </a:p>
        </p:txBody>
      </p:sp>
      <p:pic>
        <p:nvPicPr>
          <p:cNvPr id="4" name="Content Placeholder 3"/>
          <p:cNvPicPr>
            <a:picLocks noGrp="1" noChangeAspect="1"/>
          </p:cNvPicPr>
          <p:nvPr>
            <p:ph idx="1"/>
          </p:nvPr>
        </p:nvPicPr>
        <p:blipFill>
          <a:blip r:embed="rId2"/>
          <a:srcRect l="-25696" r="-25696"/>
          <a:stretch>
            <a:fillRect/>
          </a:stretch>
        </p:blipFill>
        <p:spPr>
          <a:xfrm>
            <a:off x="457200" y="1417638"/>
            <a:ext cx="8686800" cy="5205312"/>
          </a:xfrm>
        </p:spPr>
      </p:pic>
    </p:spTree>
    <p:extLst>
      <p:ext uri="{BB962C8B-B14F-4D97-AF65-F5344CB8AC3E}">
        <p14:creationId xmlns:p14="http://schemas.microsoft.com/office/powerpoint/2010/main" val="36863081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 contents</a:t>
            </a:r>
            <a:endParaRPr lang="en-US" dirty="0"/>
          </a:p>
        </p:txBody>
      </p:sp>
      <p:sp>
        <p:nvSpPr>
          <p:cNvPr id="3" name="Content Placeholder 2"/>
          <p:cNvSpPr>
            <a:spLocks noGrp="1"/>
          </p:cNvSpPr>
          <p:nvPr>
            <p:ph idx="1"/>
          </p:nvPr>
        </p:nvSpPr>
        <p:spPr/>
        <p:txBody>
          <a:bodyPr/>
          <a:lstStyle/>
          <a:p>
            <a:r>
              <a:rPr lang="en-US" dirty="0" smtClean="0"/>
              <a:t>History of NYC </a:t>
            </a:r>
            <a:r>
              <a:rPr lang="en-US" dirty="0" err="1" smtClean="0"/>
              <a:t>ethnolinguistic</a:t>
            </a:r>
            <a:r>
              <a:rPr lang="en-US" dirty="0" smtClean="0"/>
              <a:t> groups</a:t>
            </a:r>
          </a:p>
          <a:p>
            <a:r>
              <a:rPr lang="en-US" dirty="0"/>
              <a:t>Background: characteristics of </a:t>
            </a:r>
            <a:r>
              <a:rPr lang="en-US" dirty="0" smtClean="0"/>
              <a:t>NYCE</a:t>
            </a:r>
          </a:p>
          <a:p>
            <a:pPr lvl="1"/>
            <a:r>
              <a:rPr lang="en-US" dirty="0" smtClean="0"/>
              <a:t>NYCE in 1963: </a:t>
            </a:r>
            <a:r>
              <a:rPr lang="en-US" dirty="0" err="1" smtClean="0"/>
              <a:t>Labov’s</a:t>
            </a:r>
            <a:r>
              <a:rPr lang="en-US" dirty="0" smtClean="0"/>
              <a:t> study</a:t>
            </a:r>
          </a:p>
          <a:p>
            <a:r>
              <a:rPr lang="en-US" dirty="0" smtClean="0"/>
              <a:t>Current ethnic makeup</a:t>
            </a:r>
          </a:p>
          <a:p>
            <a:r>
              <a:rPr lang="en-US" dirty="0" smtClean="0"/>
              <a:t>Iconic variables indexing ethnicity</a:t>
            </a:r>
          </a:p>
          <a:p>
            <a:r>
              <a:rPr lang="en-US" dirty="0" smtClean="0"/>
              <a:t>Avoidance of local features indexing identity</a:t>
            </a:r>
            <a:endParaRPr lang="en-US" dirty="0"/>
          </a:p>
        </p:txBody>
      </p:sp>
    </p:spTree>
    <p:extLst>
      <p:ext uri="{BB962C8B-B14F-4D97-AF65-F5344CB8AC3E}">
        <p14:creationId xmlns:p14="http://schemas.microsoft.com/office/powerpoint/2010/main" val="3864012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changes in progress in 1963</a:t>
            </a:r>
            <a:endParaRPr lang="en-US" dirty="0"/>
          </a:p>
        </p:txBody>
      </p:sp>
      <p:sp>
        <p:nvSpPr>
          <p:cNvPr id="3" name="Content Placeholder 2"/>
          <p:cNvSpPr>
            <a:spLocks noGrp="1"/>
          </p:cNvSpPr>
          <p:nvPr>
            <p:ph idx="1"/>
          </p:nvPr>
        </p:nvSpPr>
        <p:spPr/>
        <p:txBody>
          <a:bodyPr/>
          <a:lstStyle/>
          <a:p>
            <a:r>
              <a:rPr lang="en-US" dirty="0" smtClean="0"/>
              <a:t>Apparent time evidence shows increases in:</a:t>
            </a:r>
          </a:p>
          <a:p>
            <a:pPr lvl="1"/>
            <a:r>
              <a:rPr lang="en-US" dirty="0" smtClean="0"/>
              <a:t>TH stopping </a:t>
            </a:r>
          </a:p>
          <a:p>
            <a:pPr lvl="1"/>
            <a:r>
              <a:rPr lang="en-US" dirty="0" smtClean="0"/>
              <a:t>/</a:t>
            </a:r>
            <a:r>
              <a:rPr lang="en-US" dirty="0" err="1" smtClean="0"/>
              <a:t>æ</a:t>
            </a:r>
            <a:r>
              <a:rPr lang="en-US" dirty="0" smtClean="0"/>
              <a:t>/ raising</a:t>
            </a:r>
          </a:p>
          <a:p>
            <a:pPr lvl="1"/>
            <a:endParaRPr lang="en-US" dirty="0" smtClean="0"/>
          </a:p>
          <a:p>
            <a:r>
              <a:rPr lang="en-US" dirty="0" smtClean="0"/>
              <a:t>In both cases, the highest status groups are reversing direction, avoiding the local feature (i.e. change from below with correction from above) </a:t>
            </a:r>
            <a:endParaRPr lang="en-US" dirty="0"/>
          </a:p>
        </p:txBody>
      </p:sp>
    </p:spTree>
    <p:extLst>
      <p:ext uri="{BB962C8B-B14F-4D97-AF65-F5344CB8AC3E}">
        <p14:creationId xmlns:p14="http://schemas.microsoft.com/office/powerpoint/2010/main" val="2660292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7298"/>
          </a:xfrm>
        </p:spPr>
        <p:txBody>
          <a:bodyPr>
            <a:normAutofit fontScale="90000"/>
          </a:bodyPr>
          <a:lstStyle/>
          <a:p>
            <a:r>
              <a:rPr lang="en-US" dirty="0" smtClean="0"/>
              <a:t> (TH) in 1963 </a:t>
            </a:r>
            <a:r>
              <a:rPr lang="en-US" dirty="0" smtClean="0"/>
              <a:t>– </a:t>
            </a:r>
            <a:r>
              <a:rPr lang="en-US" dirty="0" smtClean="0"/>
              <a:t>increasing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8887670"/>
              </p:ext>
            </p:extLst>
          </p:nvPr>
        </p:nvGraphicFramePr>
        <p:xfrm>
          <a:off x="457200" y="831936"/>
          <a:ext cx="8229600" cy="5294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42162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a:r>
            <a:r>
              <a:rPr lang="en-US" dirty="0" err="1" smtClean="0"/>
              <a:t>æh</a:t>
            </a:r>
            <a:r>
              <a:rPr lang="en-US" dirty="0" smtClean="0"/>
              <a:t>) raising in 1963: advancing, with correction from above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644536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38242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Ethnic differences in 1963</a:t>
            </a:r>
            <a:br>
              <a:rPr lang="en-US" dirty="0" smtClean="0"/>
            </a:br>
            <a:r>
              <a:rPr lang="en-US" dirty="0" err="1" smtClean="0"/>
              <a:t>Labov’s</a:t>
            </a:r>
            <a:r>
              <a:rPr lang="en-US" dirty="0" smtClean="0"/>
              <a:t> results</a:t>
            </a:r>
            <a:endParaRPr lang="en-US" dirty="0"/>
          </a:p>
        </p:txBody>
      </p:sp>
      <p:sp>
        <p:nvSpPr>
          <p:cNvPr id="3" name="Content Placeholder 2"/>
          <p:cNvSpPr>
            <a:spLocks noGrp="1"/>
          </p:cNvSpPr>
          <p:nvPr>
            <p:ph idx="1"/>
          </p:nvPr>
        </p:nvSpPr>
        <p:spPr/>
        <p:txBody>
          <a:bodyPr/>
          <a:lstStyle/>
          <a:p>
            <a:r>
              <a:rPr lang="en-US" dirty="0" smtClean="0"/>
              <a:t>Italians have, on average</a:t>
            </a:r>
          </a:p>
          <a:p>
            <a:pPr lvl="1"/>
            <a:r>
              <a:rPr lang="en-US" dirty="0" smtClean="0"/>
              <a:t>much more raised /</a:t>
            </a:r>
            <a:r>
              <a:rPr lang="en-US" dirty="0" err="1" smtClean="0"/>
              <a:t>æ</a:t>
            </a:r>
            <a:r>
              <a:rPr lang="en-US" dirty="0" smtClean="0"/>
              <a:t>/</a:t>
            </a:r>
          </a:p>
          <a:p>
            <a:pPr lvl="1"/>
            <a:r>
              <a:rPr lang="en-US" dirty="0" smtClean="0"/>
              <a:t>much more TH/DH stopping </a:t>
            </a:r>
          </a:p>
          <a:p>
            <a:r>
              <a:rPr lang="en-US" dirty="0" smtClean="0"/>
              <a:t>Jews have, on average</a:t>
            </a:r>
          </a:p>
          <a:p>
            <a:pPr lvl="1"/>
            <a:r>
              <a:rPr lang="en-US" dirty="0" smtClean="0"/>
              <a:t>somewhat higher BOUGHT vowel</a:t>
            </a:r>
          </a:p>
          <a:p>
            <a:r>
              <a:rPr lang="en-US" dirty="0" smtClean="0"/>
              <a:t>African Americans</a:t>
            </a:r>
          </a:p>
          <a:p>
            <a:pPr lvl="1"/>
            <a:r>
              <a:rPr lang="en-US" dirty="0" smtClean="0"/>
              <a:t>lower /</a:t>
            </a:r>
            <a:r>
              <a:rPr lang="en-US" dirty="0" err="1" smtClean="0"/>
              <a:t>æ</a:t>
            </a:r>
            <a:r>
              <a:rPr lang="en-US" dirty="0" smtClean="0"/>
              <a:t>/, BOUGHT</a:t>
            </a:r>
          </a:p>
          <a:p>
            <a:pPr marL="457200" lvl="1" indent="0">
              <a:buNone/>
            </a:pPr>
            <a:endParaRPr lang="en-US" dirty="0"/>
          </a:p>
        </p:txBody>
      </p:sp>
    </p:spTree>
    <p:extLst>
      <p:ext uri="{BB962C8B-B14F-4D97-AF65-F5344CB8AC3E}">
        <p14:creationId xmlns:p14="http://schemas.microsoft.com/office/powerpoint/2010/main" val="86695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Explanations</a:t>
            </a:r>
            <a:endParaRPr lang="en-US" dirty="0"/>
          </a:p>
        </p:txBody>
      </p:sp>
      <p:sp>
        <p:nvSpPr>
          <p:cNvPr id="3" name="Content Placeholder 2"/>
          <p:cNvSpPr>
            <a:spLocks noGrp="1"/>
          </p:cNvSpPr>
          <p:nvPr>
            <p:ph idx="1"/>
          </p:nvPr>
        </p:nvSpPr>
        <p:spPr/>
        <p:txBody>
          <a:bodyPr>
            <a:normAutofit lnSpcReduction="10000"/>
          </a:bodyPr>
          <a:lstStyle/>
          <a:p>
            <a:r>
              <a:rPr lang="en-US" dirty="0" err="1" smtClean="0"/>
              <a:t>Labov</a:t>
            </a:r>
            <a:r>
              <a:rPr lang="en-US" dirty="0" smtClean="0"/>
              <a:t> speculates that the vocalic differences between Jews and Italians are due to substratum effects</a:t>
            </a:r>
          </a:p>
          <a:p>
            <a:r>
              <a:rPr lang="en-US" dirty="0" smtClean="0"/>
              <a:t>Cites ongoing language contact in both communities, with Yiddish and Italian, respectively</a:t>
            </a:r>
          </a:p>
          <a:p>
            <a:r>
              <a:rPr lang="en-US" dirty="0" smtClean="0"/>
              <a:t>African-Americans reflect the distinctive history of segregation, and internal migration (South to North)</a:t>
            </a:r>
            <a:endParaRPr lang="en-US" dirty="0"/>
          </a:p>
        </p:txBody>
      </p:sp>
    </p:spTree>
    <p:extLst>
      <p:ext uri="{BB962C8B-B14F-4D97-AF65-F5344CB8AC3E}">
        <p14:creationId xmlns:p14="http://schemas.microsoft.com/office/powerpoint/2010/main" val="2494796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Iconicity and non-locality</a:t>
            </a:r>
            <a:endParaRPr lang="en-US" dirty="0"/>
          </a:p>
        </p:txBody>
      </p:sp>
      <p:sp>
        <p:nvSpPr>
          <p:cNvPr id="3" name="Content Placeholder 2"/>
          <p:cNvSpPr>
            <a:spLocks noGrp="1"/>
          </p:cNvSpPr>
          <p:nvPr>
            <p:ph idx="1"/>
          </p:nvPr>
        </p:nvSpPr>
        <p:spPr/>
        <p:txBody>
          <a:bodyPr>
            <a:normAutofit lnSpcReduction="10000"/>
          </a:bodyPr>
          <a:lstStyle/>
          <a:p>
            <a:r>
              <a:rPr lang="en-US" dirty="0" err="1" smtClean="0"/>
              <a:t>Ethnolectal</a:t>
            </a:r>
            <a:r>
              <a:rPr lang="en-US" dirty="0" smtClean="0"/>
              <a:t> characteristics reflecting the substrate language are </a:t>
            </a:r>
            <a:r>
              <a:rPr lang="en-US" b="1" dirty="0" smtClean="0"/>
              <a:t>iconic</a:t>
            </a:r>
            <a:r>
              <a:rPr lang="en-US" dirty="0" smtClean="0"/>
              <a:t>: they index ethnic identity by echoing the ‘foreign accent’ of L2 speakers </a:t>
            </a:r>
          </a:p>
          <a:p>
            <a:pPr lvl="1"/>
            <a:r>
              <a:rPr lang="en-US" dirty="0" smtClean="0"/>
              <a:t>Yiddish and Italian influences on NYCE vowels?</a:t>
            </a:r>
            <a:endParaRPr lang="en-US" dirty="0"/>
          </a:p>
          <a:p>
            <a:r>
              <a:rPr lang="en-US" dirty="0" err="1" smtClean="0"/>
              <a:t>Ethnolectal</a:t>
            </a:r>
            <a:r>
              <a:rPr lang="en-US" dirty="0" smtClean="0"/>
              <a:t> characteristics that are different from the matrix majority dialect index non-locality, or social ‘otherness’</a:t>
            </a:r>
          </a:p>
          <a:p>
            <a:pPr lvl="1"/>
            <a:r>
              <a:rPr lang="en-US" dirty="0" smtClean="0"/>
              <a:t>African-Americans lack local dialect features</a:t>
            </a:r>
            <a:endParaRPr lang="en-US" dirty="0"/>
          </a:p>
        </p:txBody>
      </p:sp>
    </p:spTree>
    <p:extLst>
      <p:ext uri="{BB962C8B-B14F-4D97-AF65-F5344CB8AC3E}">
        <p14:creationId xmlns:p14="http://schemas.microsoft.com/office/powerpoint/2010/main" val="29808729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happening today?</a:t>
            </a:r>
            <a:endParaRPr lang="en-US" dirty="0"/>
          </a:p>
        </p:txBody>
      </p:sp>
      <p:sp>
        <p:nvSpPr>
          <p:cNvPr id="3" name="Content Placeholder 2"/>
          <p:cNvSpPr>
            <a:spLocks noGrp="1"/>
          </p:cNvSpPr>
          <p:nvPr>
            <p:ph idx="1"/>
          </p:nvPr>
        </p:nvSpPr>
        <p:spPr/>
        <p:txBody>
          <a:bodyPr/>
          <a:lstStyle/>
          <a:p>
            <a:r>
              <a:rPr lang="en-US" dirty="0" smtClean="0"/>
              <a:t>Ethnic diversity of NYC has increased dramatically since 1963 (when </a:t>
            </a:r>
            <a:r>
              <a:rPr lang="en-US" dirty="0" err="1" smtClean="0"/>
              <a:t>Labov</a:t>
            </a:r>
            <a:r>
              <a:rPr lang="en-US" dirty="0"/>
              <a:t> </a:t>
            </a:r>
            <a:r>
              <a:rPr lang="en-US" dirty="0" smtClean="0"/>
              <a:t>collected his data)</a:t>
            </a:r>
          </a:p>
          <a:p>
            <a:r>
              <a:rPr lang="en-US" dirty="0" err="1" smtClean="0"/>
              <a:t>Ethnolinguistic</a:t>
            </a:r>
            <a:r>
              <a:rPr lang="en-US" dirty="0" smtClean="0"/>
              <a:t> differentiation also appears to be emerging or increasing</a:t>
            </a:r>
          </a:p>
          <a:p>
            <a:r>
              <a:rPr lang="en-US" dirty="0" smtClean="0"/>
              <a:t>The traditional NYC features are disappearing, probably facilitated by the above trends</a:t>
            </a:r>
          </a:p>
          <a:p>
            <a:endParaRPr lang="en-US" dirty="0"/>
          </a:p>
        </p:txBody>
      </p:sp>
    </p:spTree>
    <p:extLst>
      <p:ext uri="{BB962C8B-B14F-4D97-AF65-F5344CB8AC3E}">
        <p14:creationId xmlns:p14="http://schemas.microsoft.com/office/powerpoint/2010/main" val="30597776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City Demographics 2013</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87144258"/>
              </p:ext>
            </p:extLst>
          </p:nvPr>
        </p:nvGraphicFramePr>
        <p:xfrm>
          <a:off x="457200" y="1600200"/>
          <a:ext cx="8229600" cy="4394200"/>
        </p:xfrm>
        <a:graphic>
          <a:graphicData uri="http://schemas.openxmlformats.org/drawingml/2006/table">
            <a:tbl>
              <a:tblPr firstRow="1" bandRow="1">
                <a:tableStyleId>{5C22544A-7EE6-4342-B048-85BDC9FD1C3A}</a:tableStyleId>
              </a:tblPr>
              <a:tblGrid>
                <a:gridCol w="2947270"/>
                <a:gridCol w="2539130"/>
                <a:gridCol w="2743200"/>
              </a:tblGrid>
              <a:tr h="370840">
                <a:tc>
                  <a:txBody>
                    <a:bodyPr/>
                    <a:lstStyle/>
                    <a:p>
                      <a:r>
                        <a:rPr lang="en-US" dirty="0" smtClean="0"/>
                        <a:t>2013</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New</a:t>
                      </a:r>
                      <a:r>
                        <a:rPr lang="en-US" baseline="0" dirty="0" smtClean="0"/>
                        <a:t> York City </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Metropolitan Area</a:t>
                      </a:r>
                      <a:r>
                        <a:rPr lang="en-US" baseline="0" dirty="0" smtClean="0"/>
                        <a:t> (SMSA)</a:t>
                      </a:r>
                      <a:endParaRPr lang="en-US" dirty="0" smtClean="0"/>
                    </a:p>
                  </a:txBody>
                  <a:tcPr/>
                </a:tc>
              </a:tr>
              <a:tr h="370840">
                <a:tc>
                  <a:txBody>
                    <a:bodyPr/>
                    <a:lstStyle/>
                    <a:p>
                      <a:r>
                        <a:rPr lang="en-US" sz="2400" dirty="0" smtClean="0"/>
                        <a:t>Population</a:t>
                      </a:r>
                      <a:endParaRPr lang="en-US" sz="2400" dirty="0"/>
                    </a:p>
                  </a:txBody>
                  <a:tcPr/>
                </a:tc>
                <a:tc>
                  <a:txBody>
                    <a:bodyPr/>
                    <a:lstStyle/>
                    <a:p>
                      <a:pPr algn="ctr"/>
                      <a:r>
                        <a:rPr lang="en-US" sz="2400" dirty="0" smtClean="0"/>
                        <a:t>8.49M</a:t>
                      </a:r>
                      <a:endParaRPr lang="en-US" sz="2400" dirty="0"/>
                    </a:p>
                  </a:txBody>
                  <a:tcPr/>
                </a:tc>
                <a:tc>
                  <a:txBody>
                    <a:bodyPr/>
                    <a:lstStyle/>
                    <a:p>
                      <a:pPr algn="ctr"/>
                      <a:r>
                        <a:rPr lang="en-US" sz="2400" dirty="0" smtClean="0"/>
                        <a:t>19.75M</a:t>
                      </a:r>
                      <a:endParaRPr lang="en-US" sz="2400" dirty="0"/>
                    </a:p>
                  </a:txBody>
                  <a:tcPr/>
                </a:tc>
              </a:tr>
              <a:tr h="370840">
                <a:tc>
                  <a:txBody>
                    <a:bodyPr/>
                    <a:lstStyle/>
                    <a:p>
                      <a:r>
                        <a:rPr lang="en-US" sz="2400" dirty="0" smtClean="0"/>
                        <a:t>White (not Hispanic)</a:t>
                      </a:r>
                      <a:endParaRPr lang="en-US" sz="2400" dirty="0"/>
                    </a:p>
                  </a:txBody>
                  <a:tcPr/>
                </a:tc>
                <a:tc>
                  <a:txBody>
                    <a:bodyPr/>
                    <a:lstStyle/>
                    <a:p>
                      <a:pPr algn="ctr"/>
                      <a:r>
                        <a:rPr lang="en-US" sz="2400" dirty="0" smtClean="0"/>
                        <a:t>33%</a:t>
                      </a:r>
                      <a:endParaRPr lang="en-US" sz="2400" dirty="0"/>
                    </a:p>
                  </a:txBody>
                  <a:tcPr/>
                </a:tc>
                <a:tc>
                  <a:txBody>
                    <a:bodyPr/>
                    <a:lstStyle/>
                    <a:p>
                      <a:pPr algn="ctr"/>
                      <a:r>
                        <a:rPr lang="en-US" sz="2400" dirty="0" smtClean="0"/>
                        <a:t>58%</a:t>
                      </a:r>
                      <a:endParaRPr lang="en-US" sz="2400" dirty="0"/>
                    </a:p>
                  </a:txBody>
                  <a:tcPr/>
                </a:tc>
              </a:tr>
              <a:tr h="370840">
                <a:tc>
                  <a:txBody>
                    <a:bodyPr/>
                    <a:lstStyle/>
                    <a:p>
                      <a:r>
                        <a:rPr lang="en-US" sz="2400" dirty="0" smtClean="0"/>
                        <a:t>African American</a:t>
                      </a:r>
                      <a:endParaRPr lang="en-US" sz="2400" dirty="0"/>
                    </a:p>
                  </a:txBody>
                  <a:tcPr/>
                </a:tc>
                <a:tc>
                  <a:txBody>
                    <a:bodyPr/>
                    <a:lstStyle/>
                    <a:p>
                      <a:pPr algn="ctr"/>
                      <a:r>
                        <a:rPr lang="en-US" sz="2400" dirty="0" smtClean="0"/>
                        <a:t>26%</a:t>
                      </a:r>
                      <a:endParaRPr lang="en-US" sz="2400" dirty="0"/>
                    </a:p>
                  </a:txBody>
                  <a:tcPr>
                    <a:solidFill>
                      <a:srgbClr val="FFFF00"/>
                    </a:solidFill>
                  </a:tcPr>
                </a:tc>
                <a:tc>
                  <a:txBody>
                    <a:bodyPr/>
                    <a:lstStyle/>
                    <a:p>
                      <a:pPr algn="ctr"/>
                      <a:r>
                        <a:rPr lang="en-US" sz="2400" dirty="0" smtClean="0"/>
                        <a:t>16%</a:t>
                      </a:r>
                      <a:endParaRPr lang="en-US" sz="2400" dirty="0"/>
                    </a:p>
                  </a:txBody>
                  <a:tcPr/>
                </a:tc>
              </a:tr>
              <a:tr h="370840">
                <a:tc>
                  <a:txBody>
                    <a:bodyPr/>
                    <a:lstStyle/>
                    <a:p>
                      <a:r>
                        <a:rPr lang="en-US" sz="2400" dirty="0" smtClean="0"/>
                        <a:t>Hispanic</a:t>
                      </a:r>
                      <a:endParaRPr lang="en-US" sz="2400" dirty="0"/>
                    </a:p>
                  </a:txBody>
                  <a:tcPr/>
                </a:tc>
                <a:tc>
                  <a:txBody>
                    <a:bodyPr/>
                    <a:lstStyle/>
                    <a:p>
                      <a:pPr algn="ctr"/>
                      <a:r>
                        <a:rPr lang="en-US" sz="2400" dirty="0" smtClean="0"/>
                        <a:t>29%</a:t>
                      </a:r>
                      <a:endParaRPr lang="en-US" sz="2400" dirty="0"/>
                    </a:p>
                  </a:txBody>
                  <a:tcPr>
                    <a:solidFill>
                      <a:srgbClr val="FFFF00"/>
                    </a:solidFill>
                  </a:tcPr>
                </a:tc>
                <a:tc>
                  <a:txBody>
                    <a:bodyPr/>
                    <a:lstStyle/>
                    <a:p>
                      <a:pPr algn="ctr"/>
                      <a:r>
                        <a:rPr lang="en-US" sz="2400" dirty="0" smtClean="0"/>
                        <a:t>18%</a:t>
                      </a:r>
                      <a:endParaRPr lang="en-US" sz="2400" dirty="0"/>
                    </a:p>
                  </a:txBody>
                  <a:tcPr/>
                </a:tc>
              </a:tr>
              <a:tr h="370840">
                <a:tc>
                  <a:txBody>
                    <a:bodyPr/>
                    <a:lstStyle/>
                    <a:p>
                      <a:r>
                        <a:rPr lang="en-US" sz="2400" dirty="0" smtClean="0"/>
                        <a:t>Asian</a:t>
                      </a:r>
                      <a:endParaRPr lang="en-US" sz="2400" dirty="0"/>
                    </a:p>
                  </a:txBody>
                  <a:tcPr/>
                </a:tc>
                <a:tc>
                  <a:txBody>
                    <a:bodyPr/>
                    <a:lstStyle/>
                    <a:p>
                      <a:pPr algn="ctr"/>
                      <a:r>
                        <a:rPr lang="en-US" sz="2400" dirty="0" smtClean="0"/>
                        <a:t>13%</a:t>
                      </a:r>
                      <a:endParaRPr lang="en-US" sz="2400" dirty="0"/>
                    </a:p>
                  </a:txBody>
                  <a:tcPr>
                    <a:solidFill>
                      <a:srgbClr val="FFFF00"/>
                    </a:solidFill>
                  </a:tcPr>
                </a:tc>
                <a:tc>
                  <a:txBody>
                    <a:bodyPr/>
                    <a:lstStyle/>
                    <a:p>
                      <a:pPr algn="ctr"/>
                      <a:r>
                        <a:rPr lang="en-US" sz="2400" dirty="0" smtClean="0"/>
                        <a:t>7%</a:t>
                      </a:r>
                      <a:endParaRPr lang="en-US" sz="2400" dirty="0"/>
                    </a:p>
                  </a:txBody>
                  <a:tcPr/>
                </a:tc>
              </a:tr>
              <a:tr h="370840">
                <a:tc>
                  <a:txBody>
                    <a:bodyPr/>
                    <a:lstStyle/>
                    <a:p>
                      <a:r>
                        <a:rPr lang="en-US" sz="2400" dirty="0" smtClean="0"/>
                        <a:t>Foreign</a:t>
                      </a:r>
                      <a:r>
                        <a:rPr lang="en-US" sz="2400" baseline="0" dirty="0" smtClean="0"/>
                        <a:t> born</a:t>
                      </a:r>
                      <a:endParaRPr lang="en-US" sz="2400" dirty="0"/>
                    </a:p>
                  </a:txBody>
                  <a:tcPr/>
                </a:tc>
                <a:tc>
                  <a:txBody>
                    <a:bodyPr/>
                    <a:lstStyle/>
                    <a:p>
                      <a:pPr algn="ctr"/>
                      <a:r>
                        <a:rPr lang="en-US" sz="2400" dirty="0" smtClean="0"/>
                        <a:t>37%</a:t>
                      </a:r>
                      <a:endParaRPr lang="en-US" sz="2400" dirty="0"/>
                    </a:p>
                  </a:txBody>
                  <a:tcPr>
                    <a:solidFill>
                      <a:schemeClr val="accent6">
                        <a:lumMod val="60000"/>
                        <a:lumOff val="40000"/>
                      </a:schemeClr>
                    </a:solidFill>
                  </a:tcPr>
                </a:tc>
                <a:tc>
                  <a:txBody>
                    <a:bodyPr/>
                    <a:lstStyle/>
                    <a:p>
                      <a:pPr algn="ctr"/>
                      <a:r>
                        <a:rPr lang="en-US" sz="2400" dirty="0" smtClean="0"/>
                        <a:t>22%</a:t>
                      </a:r>
                    </a:p>
                  </a:txBody>
                  <a:tcPr/>
                </a:tc>
              </a:tr>
              <a:tr h="370840">
                <a:tc>
                  <a:txBody>
                    <a:bodyPr/>
                    <a:lstStyle/>
                    <a:p>
                      <a:r>
                        <a:rPr lang="en-US" sz="2400" dirty="0" smtClean="0"/>
                        <a:t>speak LOTE at home</a:t>
                      </a:r>
                      <a:endParaRPr lang="en-US" sz="2400" dirty="0"/>
                    </a:p>
                  </a:txBody>
                  <a:tcPr/>
                </a:tc>
                <a:tc>
                  <a:txBody>
                    <a:bodyPr/>
                    <a:lstStyle/>
                    <a:p>
                      <a:pPr algn="ctr"/>
                      <a:r>
                        <a:rPr lang="en-US" sz="2400" dirty="0" smtClean="0"/>
                        <a:t>49%</a:t>
                      </a:r>
                      <a:endParaRPr lang="en-US" sz="2400" dirty="0"/>
                    </a:p>
                  </a:txBody>
                  <a:tcPr>
                    <a:solidFill>
                      <a:srgbClr val="CCFFCC"/>
                    </a:solidFill>
                  </a:tcPr>
                </a:tc>
                <a:tc>
                  <a:txBody>
                    <a:bodyPr/>
                    <a:lstStyle/>
                    <a:p>
                      <a:pPr algn="ctr"/>
                      <a:r>
                        <a:rPr lang="en-US" sz="2400" dirty="0" smtClean="0"/>
                        <a:t>30%</a:t>
                      </a:r>
                      <a:endParaRPr lang="en-US" sz="2400" dirty="0"/>
                    </a:p>
                  </a:txBody>
                  <a:tcPr/>
                </a:tc>
              </a:tr>
              <a:tr h="370840">
                <a:tc>
                  <a:txBody>
                    <a:bodyPr/>
                    <a:lstStyle/>
                    <a:p>
                      <a:r>
                        <a:rPr lang="en-US" sz="2400" dirty="0" smtClean="0"/>
                        <a:t>not</a:t>
                      </a:r>
                      <a:r>
                        <a:rPr lang="en-US" sz="2400" baseline="0" dirty="0" smtClean="0"/>
                        <a:t> African-American</a:t>
                      </a:r>
                      <a:r>
                        <a:rPr lang="en-US" sz="2400" dirty="0" smtClean="0"/>
                        <a:t>,</a:t>
                      </a:r>
                      <a:r>
                        <a:rPr lang="en-US" sz="2400" baseline="0" dirty="0" smtClean="0"/>
                        <a:t> speak English at home</a:t>
                      </a:r>
                      <a:endParaRPr lang="en-US" sz="2400" dirty="0"/>
                    </a:p>
                  </a:txBody>
                  <a:tcPr/>
                </a:tc>
                <a:tc>
                  <a:txBody>
                    <a:bodyPr/>
                    <a:lstStyle/>
                    <a:p>
                      <a:pPr algn="ctr"/>
                      <a:r>
                        <a:rPr lang="en-US" sz="2400" dirty="0" smtClean="0"/>
                        <a:t>26%</a:t>
                      </a:r>
                      <a:endParaRPr lang="en-US" sz="2400" dirty="0"/>
                    </a:p>
                  </a:txBody>
                  <a:tcPr>
                    <a:solidFill>
                      <a:schemeClr val="accent1">
                        <a:lumMod val="20000"/>
                        <a:lumOff val="80000"/>
                      </a:schemeClr>
                    </a:solidFill>
                  </a:tcPr>
                </a:tc>
                <a:tc>
                  <a:txBody>
                    <a:bodyPr/>
                    <a:lstStyle/>
                    <a:p>
                      <a:pPr algn="ctr"/>
                      <a:r>
                        <a:rPr lang="en-US" sz="2400" dirty="0" smtClean="0"/>
                        <a:t>54%</a:t>
                      </a:r>
                      <a:endParaRPr lang="en-US" sz="2400" dirty="0"/>
                    </a:p>
                  </a:txBody>
                  <a:tcPr/>
                </a:tc>
              </a:tr>
            </a:tbl>
          </a:graphicData>
        </a:graphic>
      </p:graphicFrame>
    </p:spTree>
    <p:extLst>
      <p:ext uri="{BB962C8B-B14F-4D97-AF65-F5344CB8AC3E}">
        <p14:creationId xmlns:p14="http://schemas.microsoft.com/office/powerpoint/2010/main" val="2151698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 make-up of LES- 1960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1574423"/>
              </p:ext>
            </p:extLst>
          </p:nvPr>
        </p:nvGraphicFramePr>
        <p:xfrm>
          <a:off x="1379400" y="1667890"/>
          <a:ext cx="6612363" cy="4267136"/>
        </p:xfrm>
        <a:graphic>
          <a:graphicData uri="http://schemas.openxmlformats.org/drawingml/2006/table">
            <a:tbl>
              <a:tblPr firstRow="1" bandRow="1">
                <a:tableStyleId>{5C22544A-7EE6-4342-B048-85BDC9FD1C3A}</a:tableStyleId>
              </a:tblPr>
              <a:tblGrid>
                <a:gridCol w="3323971"/>
                <a:gridCol w="3288392"/>
              </a:tblGrid>
              <a:tr h="533392">
                <a:tc>
                  <a:txBody>
                    <a:bodyPr/>
                    <a:lstStyle/>
                    <a:p>
                      <a:pPr algn="l" fontAlgn="b"/>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2800" b="0" i="0" u="none" strike="noStrike" dirty="0" smtClean="0">
                          <a:solidFill>
                            <a:srgbClr val="000000"/>
                          </a:solidFill>
                          <a:effectLst/>
                          <a:latin typeface="Calibri"/>
                        </a:rPr>
                        <a:t>LES</a:t>
                      </a:r>
                      <a:endParaRPr lang="en-US" sz="2800" b="0" i="0" u="none" strike="noStrike" dirty="0">
                        <a:solidFill>
                          <a:srgbClr val="000000"/>
                        </a:solidFill>
                        <a:effectLst/>
                        <a:latin typeface="Calibri"/>
                      </a:endParaRPr>
                    </a:p>
                  </a:txBody>
                  <a:tcPr marL="12700" marR="12700" marT="12700" marB="0" anchor="b"/>
                </a:tc>
              </a:tr>
              <a:tr h="533392">
                <a:tc>
                  <a:txBody>
                    <a:bodyPr/>
                    <a:lstStyle/>
                    <a:p>
                      <a:pPr algn="l" fontAlgn="b"/>
                      <a:r>
                        <a:rPr lang="en-US" sz="2800" b="0" i="0" u="none" strike="noStrike" dirty="0">
                          <a:solidFill>
                            <a:srgbClr val="000000"/>
                          </a:solidFill>
                          <a:effectLst/>
                          <a:latin typeface="Calibri"/>
                        </a:rPr>
                        <a:t>White</a:t>
                      </a:r>
                    </a:p>
                  </a:txBody>
                  <a:tcPr marL="12700" marR="12700" marT="12700" marB="0" anchor="b"/>
                </a:tc>
                <a:tc>
                  <a:txBody>
                    <a:bodyPr/>
                    <a:lstStyle/>
                    <a:p>
                      <a:pPr algn="ctr" fontAlgn="b"/>
                      <a:r>
                        <a:rPr lang="en-US" sz="2800" b="0" i="0" u="none" strike="noStrike" dirty="0">
                          <a:solidFill>
                            <a:srgbClr val="000000"/>
                          </a:solidFill>
                          <a:effectLst/>
                          <a:latin typeface="Calibri"/>
                        </a:rPr>
                        <a:t>63%</a:t>
                      </a:r>
                    </a:p>
                  </a:txBody>
                  <a:tcPr marL="12700" marR="12700" marT="12700" marB="0" anchor="b"/>
                </a:tc>
              </a:tr>
              <a:tr h="533392">
                <a:tc>
                  <a:txBody>
                    <a:bodyPr/>
                    <a:lstStyle/>
                    <a:p>
                      <a:pPr algn="r" fontAlgn="b"/>
                      <a:r>
                        <a:rPr lang="en-US" sz="2800" b="0" i="0" u="none" strike="noStrike" dirty="0">
                          <a:solidFill>
                            <a:srgbClr val="000000"/>
                          </a:solidFill>
                          <a:effectLst/>
                          <a:latin typeface="Calibri"/>
                        </a:rPr>
                        <a:t>Jewish</a:t>
                      </a:r>
                    </a:p>
                  </a:txBody>
                  <a:tcPr marL="12700" marR="12700" marT="12700" marB="0" anchor="b"/>
                </a:tc>
                <a:tc>
                  <a:txBody>
                    <a:bodyPr/>
                    <a:lstStyle/>
                    <a:p>
                      <a:pPr algn="ctr" fontAlgn="b"/>
                      <a:r>
                        <a:rPr lang="en-US" sz="2800" b="0" i="0" u="none" strike="noStrike" dirty="0">
                          <a:solidFill>
                            <a:srgbClr val="000000"/>
                          </a:solidFill>
                          <a:effectLst/>
                          <a:latin typeface="Calibri"/>
                        </a:rPr>
                        <a:t>27%</a:t>
                      </a:r>
                    </a:p>
                  </a:txBody>
                  <a:tcPr marL="12700" marR="12700" marT="12700" marB="0" anchor="b"/>
                </a:tc>
              </a:tr>
              <a:tr h="533392">
                <a:tc>
                  <a:txBody>
                    <a:bodyPr/>
                    <a:lstStyle/>
                    <a:p>
                      <a:pPr algn="r" fontAlgn="b"/>
                      <a:r>
                        <a:rPr lang="en-US" sz="2800" b="0" i="0" u="none" strike="noStrike" dirty="0">
                          <a:solidFill>
                            <a:srgbClr val="000000"/>
                          </a:solidFill>
                          <a:effectLst/>
                          <a:latin typeface="Calibri"/>
                        </a:rPr>
                        <a:t>Italian</a:t>
                      </a:r>
                    </a:p>
                  </a:txBody>
                  <a:tcPr marL="12700" marR="12700" marT="12700" marB="0" anchor="b"/>
                </a:tc>
                <a:tc>
                  <a:txBody>
                    <a:bodyPr/>
                    <a:lstStyle/>
                    <a:p>
                      <a:pPr algn="ctr" fontAlgn="b"/>
                      <a:r>
                        <a:rPr lang="en-US" sz="2800" b="0" i="0" u="none" strike="noStrike" dirty="0">
                          <a:solidFill>
                            <a:srgbClr val="000000"/>
                          </a:solidFill>
                          <a:effectLst/>
                          <a:latin typeface="Calibri"/>
                        </a:rPr>
                        <a:t>11%</a:t>
                      </a:r>
                    </a:p>
                  </a:txBody>
                  <a:tcPr marL="12700" marR="12700" marT="12700" marB="0" anchor="b"/>
                </a:tc>
              </a:tr>
              <a:tr h="533392">
                <a:tc>
                  <a:txBody>
                    <a:bodyPr/>
                    <a:lstStyle/>
                    <a:p>
                      <a:pPr algn="r" fontAlgn="b"/>
                      <a:r>
                        <a:rPr lang="en-US" sz="2800" b="0" i="0" u="none" strike="noStrike" dirty="0">
                          <a:solidFill>
                            <a:srgbClr val="000000"/>
                          </a:solidFill>
                          <a:effectLst/>
                          <a:latin typeface="Calibri"/>
                        </a:rPr>
                        <a:t>Other white</a:t>
                      </a:r>
                    </a:p>
                  </a:txBody>
                  <a:tcPr marL="12700" marR="12700" marT="12700" marB="0" anchor="b"/>
                </a:tc>
                <a:tc>
                  <a:txBody>
                    <a:bodyPr/>
                    <a:lstStyle/>
                    <a:p>
                      <a:pPr algn="ctr" fontAlgn="b"/>
                      <a:r>
                        <a:rPr lang="en-US" sz="2800" b="0" i="0" u="none" strike="noStrike" dirty="0">
                          <a:solidFill>
                            <a:srgbClr val="000000"/>
                          </a:solidFill>
                          <a:effectLst/>
                          <a:latin typeface="Calibri"/>
                        </a:rPr>
                        <a:t>25%</a:t>
                      </a:r>
                    </a:p>
                  </a:txBody>
                  <a:tcPr marL="12700" marR="12700" marT="12700" marB="0" anchor="b"/>
                </a:tc>
              </a:tr>
              <a:tr h="533392">
                <a:tc>
                  <a:txBody>
                    <a:bodyPr/>
                    <a:lstStyle/>
                    <a:p>
                      <a:pPr algn="l" fontAlgn="b"/>
                      <a:r>
                        <a:rPr lang="en-US" sz="2800" b="0" i="0" u="none" strike="noStrike" dirty="0">
                          <a:solidFill>
                            <a:srgbClr val="000000"/>
                          </a:solidFill>
                          <a:effectLst/>
                          <a:latin typeface="Calibri"/>
                        </a:rPr>
                        <a:t>African-American</a:t>
                      </a:r>
                    </a:p>
                  </a:txBody>
                  <a:tcPr marL="12700" marR="12700" marT="12700" marB="0" anchor="b"/>
                </a:tc>
                <a:tc>
                  <a:txBody>
                    <a:bodyPr/>
                    <a:lstStyle/>
                    <a:p>
                      <a:pPr algn="ctr" fontAlgn="b"/>
                      <a:r>
                        <a:rPr lang="en-US" sz="2800" b="0" i="0" u="none" strike="noStrike" dirty="0">
                          <a:solidFill>
                            <a:srgbClr val="000000"/>
                          </a:solidFill>
                          <a:effectLst/>
                          <a:latin typeface="Calibri"/>
                        </a:rPr>
                        <a:t>26%</a:t>
                      </a:r>
                    </a:p>
                  </a:txBody>
                  <a:tcPr marL="12700" marR="12700" marT="12700" marB="0" anchor="b"/>
                </a:tc>
              </a:tr>
              <a:tr h="533392">
                <a:tc>
                  <a:txBody>
                    <a:bodyPr/>
                    <a:lstStyle/>
                    <a:p>
                      <a:pPr algn="l" fontAlgn="b"/>
                      <a:r>
                        <a:rPr lang="en-US" sz="2800" b="0" i="0" u="none" strike="noStrike" dirty="0">
                          <a:solidFill>
                            <a:srgbClr val="000000"/>
                          </a:solidFill>
                          <a:effectLst/>
                          <a:latin typeface="Calibri"/>
                        </a:rPr>
                        <a:t>Hispanic</a:t>
                      </a:r>
                    </a:p>
                  </a:txBody>
                  <a:tcPr marL="12700" marR="12700" marT="12700" marB="0" anchor="b"/>
                </a:tc>
                <a:tc>
                  <a:txBody>
                    <a:bodyPr/>
                    <a:lstStyle/>
                    <a:p>
                      <a:pPr algn="ctr" fontAlgn="b"/>
                      <a:r>
                        <a:rPr lang="en-US" sz="2800" b="0" i="0" u="none" strike="noStrike" dirty="0">
                          <a:solidFill>
                            <a:srgbClr val="000000"/>
                          </a:solidFill>
                          <a:effectLst/>
                          <a:latin typeface="Calibri"/>
                        </a:rPr>
                        <a:t>8%</a:t>
                      </a:r>
                    </a:p>
                  </a:txBody>
                  <a:tcPr marL="12700" marR="12700" marT="12700" marB="0" anchor="b"/>
                </a:tc>
              </a:tr>
              <a:tr h="533392">
                <a:tc>
                  <a:txBody>
                    <a:bodyPr/>
                    <a:lstStyle/>
                    <a:p>
                      <a:pPr algn="l" fontAlgn="b"/>
                      <a:r>
                        <a:rPr lang="en-US" sz="2800" b="0" i="0" u="none" strike="noStrike" dirty="0">
                          <a:solidFill>
                            <a:srgbClr val="000000"/>
                          </a:solidFill>
                          <a:effectLst/>
                          <a:latin typeface="Calibri"/>
                        </a:rPr>
                        <a:t>Asian-American</a:t>
                      </a:r>
                    </a:p>
                  </a:txBody>
                  <a:tcPr marL="12700" marR="12700" marT="12700" marB="0" anchor="b"/>
                </a:tc>
                <a:tc>
                  <a:txBody>
                    <a:bodyPr/>
                    <a:lstStyle/>
                    <a:p>
                      <a:pPr algn="ctr" fontAlgn="b"/>
                      <a:r>
                        <a:rPr lang="en-US" sz="2800" b="0" i="0" u="none" strike="noStrike" dirty="0">
                          <a:solidFill>
                            <a:srgbClr val="000000"/>
                          </a:solidFill>
                          <a:effectLst/>
                          <a:latin typeface="Calibri"/>
                        </a:rPr>
                        <a:t>3%</a:t>
                      </a:r>
                    </a:p>
                  </a:txBody>
                  <a:tcPr marL="12700" marR="12700" marT="12700" marB="0" anchor="b"/>
                </a:tc>
              </a:tr>
            </a:tbl>
          </a:graphicData>
        </a:graphic>
      </p:graphicFrame>
    </p:spTree>
    <p:extLst>
      <p:ext uri="{BB962C8B-B14F-4D97-AF65-F5344CB8AC3E}">
        <p14:creationId xmlns:p14="http://schemas.microsoft.com/office/powerpoint/2010/main" val="38308072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how do all those ethnic groups</a:t>
            </a:r>
            <a:br>
              <a:rPr lang="en-US" dirty="0" smtClean="0"/>
            </a:br>
            <a:r>
              <a:rPr lang="en-US" dirty="0" smtClean="0"/>
              <a:t>use English?</a:t>
            </a:r>
            <a:endParaRPr lang="en-US" dirty="0"/>
          </a:p>
        </p:txBody>
      </p:sp>
      <p:sp>
        <p:nvSpPr>
          <p:cNvPr id="3" name="Content Placeholder 2"/>
          <p:cNvSpPr>
            <a:spLocks noGrp="1"/>
          </p:cNvSpPr>
          <p:nvPr>
            <p:ph idx="1"/>
          </p:nvPr>
        </p:nvSpPr>
        <p:spPr/>
        <p:txBody>
          <a:bodyPr/>
          <a:lstStyle/>
          <a:p>
            <a:r>
              <a:rPr lang="en-US" dirty="0" smtClean="0"/>
              <a:t>Some recent studies</a:t>
            </a:r>
          </a:p>
          <a:p>
            <a:pPr lvl="1"/>
            <a:r>
              <a:rPr lang="en-US" dirty="0" smtClean="0"/>
              <a:t>Becker 2010  LES</a:t>
            </a:r>
          </a:p>
          <a:p>
            <a:pPr lvl="1"/>
            <a:r>
              <a:rPr lang="en-US" dirty="0" err="1" smtClean="0"/>
              <a:t>Newlin-Lukowicz</a:t>
            </a:r>
            <a:r>
              <a:rPr lang="en-US" dirty="0" smtClean="0"/>
              <a:t> 2014  Polish New Yorkers</a:t>
            </a:r>
          </a:p>
          <a:p>
            <a:pPr lvl="1"/>
            <a:r>
              <a:rPr lang="en-US" dirty="0" smtClean="0"/>
              <a:t>Wong 2014  Chinese New Yorkers</a:t>
            </a:r>
          </a:p>
          <a:p>
            <a:pPr lvl="1"/>
            <a:r>
              <a:rPr lang="en-US" dirty="0" err="1" smtClean="0"/>
              <a:t>Shousterman</a:t>
            </a:r>
            <a:r>
              <a:rPr lang="en-US" dirty="0" smtClean="0"/>
              <a:t> 2014 English in Spanish Harlem</a:t>
            </a:r>
          </a:p>
          <a:p>
            <a:pPr lvl="1"/>
            <a:r>
              <a:rPr lang="en-US" dirty="0" smtClean="0"/>
              <a:t>Bauman 2015  Asian Sorority in North New Jersey</a:t>
            </a:r>
            <a:endParaRPr lang="en-US" dirty="0"/>
          </a:p>
        </p:txBody>
      </p:sp>
    </p:spTree>
    <p:extLst>
      <p:ext uri="{BB962C8B-B14F-4D97-AF65-F5344CB8AC3E}">
        <p14:creationId xmlns:p14="http://schemas.microsoft.com/office/powerpoint/2010/main" val="12689908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York City</a:t>
            </a:r>
            <a:r>
              <a:rPr lang="en-US" dirty="0" smtClean="0"/>
              <a:t>:</a:t>
            </a:r>
            <a:br>
              <a:rPr lang="en-US" dirty="0" smtClean="0"/>
            </a:br>
            <a:r>
              <a:rPr lang="en-US" sz="3600" dirty="0" smtClean="0"/>
              <a:t>Bilingual origins</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normAutofit/>
          </a:bodyPr>
          <a:lstStyle/>
          <a:p>
            <a:endParaRPr lang="en-US" sz="2800" dirty="0" smtClean="0"/>
          </a:p>
          <a:p>
            <a:r>
              <a:rPr lang="en-US" sz="2800" dirty="0" smtClean="0"/>
              <a:t>Founded by the Dutch in 1624, as ‘New Amsterdam’ </a:t>
            </a:r>
          </a:p>
          <a:p>
            <a:r>
              <a:rPr lang="en-US" sz="2800" dirty="0" smtClean="0"/>
              <a:t>Taken over by the English in </a:t>
            </a:r>
            <a:r>
              <a:rPr lang="en-US" sz="2800" dirty="0" smtClean="0"/>
              <a:t>1664</a:t>
            </a:r>
          </a:p>
          <a:p>
            <a:r>
              <a:rPr lang="en-US" sz="2800" dirty="0" smtClean="0"/>
              <a:t>Dutch residents remain, constitute a significant part of the colonial elite (cf. </a:t>
            </a:r>
            <a:r>
              <a:rPr lang="en-US" sz="2800" dirty="0" err="1" smtClean="0"/>
              <a:t>Roosevelts</a:t>
            </a:r>
            <a:r>
              <a:rPr lang="en-US" sz="2800" dirty="0" smtClean="0"/>
              <a:t>, </a:t>
            </a:r>
            <a:r>
              <a:rPr lang="en-US" sz="2800" dirty="0" err="1" smtClean="0"/>
              <a:t>Vanderbilts</a:t>
            </a:r>
            <a:r>
              <a:rPr lang="en-US" sz="2800" dirty="0" smtClean="0"/>
              <a:t>, etc.)</a:t>
            </a:r>
            <a:endParaRPr lang="en-US" sz="2800" dirty="0" smtClean="0"/>
          </a:p>
          <a:p>
            <a:r>
              <a:rPr lang="en-US" sz="2800" dirty="0" smtClean="0"/>
              <a:t>Dutch community undergoes gradual language shift to English</a:t>
            </a:r>
            <a:endParaRPr lang="en-US" sz="2800" dirty="0" smtClean="0"/>
          </a:p>
        </p:txBody>
      </p:sp>
    </p:spTree>
    <p:extLst>
      <p:ext uri="{BB962C8B-B14F-4D97-AF65-F5344CB8AC3E}">
        <p14:creationId xmlns:p14="http://schemas.microsoft.com/office/powerpoint/2010/main" val="36038912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Becker’s results: the Lower East Side</a:t>
            </a:r>
            <a:endParaRPr lang="en-US" dirty="0"/>
          </a:p>
        </p:txBody>
      </p:sp>
      <p:sp>
        <p:nvSpPr>
          <p:cNvPr id="3" name="Content Placeholder 2"/>
          <p:cNvSpPr>
            <a:spLocks noGrp="1"/>
          </p:cNvSpPr>
          <p:nvPr>
            <p:ph idx="1"/>
          </p:nvPr>
        </p:nvSpPr>
        <p:spPr/>
        <p:txBody>
          <a:bodyPr>
            <a:normAutofit lnSpcReduction="10000"/>
          </a:bodyPr>
          <a:lstStyle/>
          <a:p>
            <a:r>
              <a:rPr lang="en-US" dirty="0" smtClean="0"/>
              <a:t>The ethnic make-up has shifted:</a:t>
            </a:r>
          </a:p>
          <a:p>
            <a:r>
              <a:rPr lang="en-US" dirty="0" smtClean="0"/>
              <a:t>African-Americans and Jews still have significant presence</a:t>
            </a:r>
          </a:p>
          <a:p>
            <a:r>
              <a:rPr lang="en-US" dirty="0" smtClean="0"/>
              <a:t>Italian population is much reduced</a:t>
            </a:r>
          </a:p>
          <a:p>
            <a:r>
              <a:rPr lang="en-US" dirty="0" smtClean="0"/>
              <a:t>Latino population now substantial</a:t>
            </a:r>
          </a:p>
          <a:p>
            <a:pPr lvl="1"/>
            <a:r>
              <a:rPr lang="en-US" dirty="0" smtClean="0"/>
              <a:t>(Avenue C has streets signs </a:t>
            </a:r>
            <a:r>
              <a:rPr lang="en-US" dirty="0" err="1" smtClean="0"/>
              <a:t>labelling</a:t>
            </a:r>
            <a:r>
              <a:rPr lang="en-US" dirty="0" smtClean="0"/>
              <a:t> it “</a:t>
            </a:r>
            <a:r>
              <a:rPr lang="en-US" dirty="0" err="1" smtClean="0"/>
              <a:t>Loisada</a:t>
            </a:r>
            <a:r>
              <a:rPr lang="en-US" dirty="0" smtClean="0"/>
              <a:t> Avenue”, using the </a:t>
            </a:r>
            <a:r>
              <a:rPr lang="en-US" dirty="0"/>
              <a:t>NYC Spanish word for ‘Lower East Side</a:t>
            </a:r>
            <a:r>
              <a:rPr lang="en-US" dirty="0" smtClean="0"/>
              <a:t>’)</a:t>
            </a:r>
          </a:p>
          <a:p>
            <a:r>
              <a:rPr lang="en-US" dirty="0" smtClean="0"/>
              <a:t>Asian population has greatly increased</a:t>
            </a:r>
            <a:endParaRPr lang="en-US" dirty="0"/>
          </a:p>
        </p:txBody>
      </p:sp>
    </p:spTree>
    <p:extLst>
      <p:ext uri="{BB962C8B-B14F-4D97-AF65-F5344CB8AC3E}">
        <p14:creationId xmlns:p14="http://schemas.microsoft.com/office/powerpoint/2010/main" val="27673656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977"/>
          </a:xfrm>
        </p:spPr>
        <p:txBody>
          <a:bodyPr>
            <a:normAutofit fontScale="90000"/>
          </a:bodyPr>
          <a:lstStyle/>
          <a:p>
            <a:r>
              <a:rPr lang="en-US" dirty="0" smtClean="0"/>
              <a:t>BOUGHT in 2010 (Becker)</a:t>
            </a:r>
            <a:endParaRPr lang="en-US" dirty="0"/>
          </a:p>
        </p:txBody>
      </p:sp>
      <p:pic>
        <p:nvPicPr>
          <p:cNvPr id="4" name="Content Placeholder 3"/>
          <p:cNvPicPr>
            <a:picLocks noGrp="1" noChangeAspect="1"/>
          </p:cNvPicPr>
          <p:nvPr>
            <p:ph idx="1"/>
          </p:nvPr>
        </p:nvPicPr>
        <p:blipFill>
          <a:blip r:embed="rId3"/>
          <a:srcRect l="-13830" r="-13830"/>
          <a:stretch>
            <a:fillRect/>
          </a:stretch>
        </p:blipFill>
        <p:spPr>
          <a:xfrm>
            <a:off x="0" y="982338"/>
            <a:ext cx="9144000" cy="5143825"/>
          </a:xfrm>
        </p:spPr>
      </p:pic>
      <p:sp>
        <p:nvSpPr>
          <p:cNvPr id="5" name="TextBox 4"/>
          <p:cNvSpPr txBox="1"/>
          <p:nvPr/>
        </p:nvSpPr>
        <p:spPr>
          <a:xfrm>
            <a:off x="6590468" y="61300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012966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908102"/>
          </a:xfrm>
        </p:spPr>
        <p:txBody>
          <a:bodyPr>
            <a:normAutofit/>
          </a:bodyPr>
          <a:lstStyle/>
          <a:p>
            <a:r>
              <a:rPr lang="en-US" sz="4000" dirty="0" smtClean="0"/>
              <a:t>Polish speakers of English </a:t>
            </a:r>
            <a:br>
              <a:rPr lang="en-US" sz="4000" dirty="0" smtClean="0"/>
            </a:br>
            <a:r>
              <a:rPr lang="en-US" sz="4000" dirty="0" smtClean="0"/>
              <a:t>in New York City</a:t>
            </a:r>
            <a:br>
              <a:rPr lang="en-US" sz="4000" dirty="0" smtClean="0"/>
            </a:br>
            <a:r>
              <a:rPr lang="en-US" sz="2800" dirty="0" smtClean="0"/>
              <a:t>(</a:t>
            </a:r>
            <a:r>
              <a:rPr lang="en-US" sz="2800" dirty="0" err="1" smtClean="0"/>
              <a:t>Newlin</a:t>
            </a:r>
            <a:r>
              <a:rPr lang="en-US" sz="2800" dirty="0" err="1"/>
              <a:t>-</a:t>
            </a:r>
            <a:r>
              <a:rPr lang="en-US" sz="2800" dirty="0" err="1" smtClean="0"/>
              <a:t>Lukowicz</a:t>
            </a:r>
            <a:r>
              <a:rPr lang="en-US" sz="2800" dirty="0" smtClean="0"/>
              <a:t> 2014)</a:t>
            </a:r>
            <a:endParaRPr lang="en-US" sz="2800" dirty="0"/>
          </a:p>
        </p:txBody>
      </p:sp>
      <p:sp>
        <p:nvSpPr>
          <p:cNvPr id="3" name="Content Placeholder 2"/>
          <p:cNvSpPr>
            <a:spLocks noGrp="1"/>
          </p:cNvSpPr>
          <p:nvPr>
            <p:ph idx="1"/>
          </p:nvPr>
        </p:nvSpPr>
        <p:spPr>
          <a:xfrm>
            <a:off x="685800" y="2819400"/>
            <a:ext cx="7772400" cy="3276600"/>
          </a:xfrm>
        </p:spPr>
        <p:txBody>
          <a:bodyPr/>
          <a:lstStyle/>
          <a:p>
            <a:pPr marL="0" indent="0">
              <a:buNone/>
            </a:pPr>
            <a:r>
              <a:rPr lang="en-US" dirty="0" smtClean="0"/>
              <a:t>Variable usage of NYCE features:</a:t>
            </a:r>
          </a:p>
          <a:p>
            <a:pPr marL="0" indent="0">
              <a:buNone/>
            </a:pPr>
            <a:r>
              <a:rPr lang="en-US" dirty="0"/>
              <a:t>	</a:t>
            </a:r>
            <a:r>
              <a:rPr lang="en-US" dirty="0" smtClean="0"/>
              <a:t>•short-a tensing</a:t>
            </a:r>
          </a:p>
          <a:p>
            <a:pPr marL="0" indent="0">
              <a:buNone/>
            </a:pPr>
            <a:r>
              <a:rPr lang="en-US" dirty="0"/>
              <a:t>	</a:t>
            </a:r>
            <a:r>
              <a:rPr lang="en-US" dirty="0" smtClean="0"/>
              <a:t>•</a:t>
            </a:r>
            <a:r>
              <a:rPr lang="en-US" i="1" dirty="0" smtClean="0"/>
              <a:t>cot-caught </a:t>
            </a:r>
            <a:r>
              <a:rPr lang="en-US" dirty="0" smtClean="0"/>
              <a:t>distinction</a:t>
            </a:r>
          </a:p>
          <a:p>
            <a:pPr marL="0" indent="0">
              <a:buNone/>
            </a:pPr>
            <a:r>
              <a:rPr lang="en-US" dirty="0"/>
              <a:t>	</a:t>
            </a:r>
            <a:r>
              <a:rPr lang="en-US" dirty="0" smtClean="0"/>
              <a:t>•TH-stopping</a:t>
            </a:r>
          </a:p>
          <a:p>
            <a:pPr marL="0" indent="0">
              <a:buNone/>
            </a:pPr>
            <a:endParaRPr lang="en-US" sz="2800" dirty="0" smtClean="0"/>
          </a:p>
        </p:txBody>
      </p:sp>
    </p:spTree>
    <p:extLst>
      <p:ext uri="{BB962C8B-B14F-4D97-AF65-F5344CB8AC3E}">
        <p14:creationId xmlns:p14="http://schemas.microsoft.com/office/powerpoint/2010/main" val="2395733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Iconicity of the Polish-American variables</a:t>
            </a:r>
            <a:endParaRPr lang="en-US" dirty="0"/>
          </a:p>
        </p:txBody>
      </p:sp>
      <p:sp>
        <p:nvSpPr>
          <p:cNvPr id="3" name="Content Placeholder 2"/>
          <p:cNvSpPr>
            <a:spLocks noGrp="1"/>
          </p:cNvSpPr>
          <p:nvPr>
            <p:ph idx="1"/>
          </p:nvPr>
        </p:nvSpPr>
        <p:spPr/>
        <p:txBody>
          <a:bodyPr>
            <a:normAutofit fontScale="92500"/>
          </a:bodyPr>
          <a:lstStyle/>
          <a:p>
            <a:r>
              <a:rPr lang="en-US" dirty="0" smtClean="0"/>
              <a:t>Polish lacks the low back vowel distinction.  Hence a smaller </a:t>
            </a:r>
            <a:r>
              <a:rPr lang="en-US" i="1" dirty="0" smtClean="0"/>
              <a:t>cot-caught </a:t>
            </a:r>
            <a:r>
              <a:rPr lang="en-US" dirty="0" smtClean="0"/>
              <a:t>difference is an iconic Polish-English marker.</a:t>
            </a:r>
          </a:p>
          <a:p>
            <a:r>
              <a:rPr lang="en-US" dirty="0" smtClean="0"/>
              <a:t>Polish lacks the tense/lax </a:t>
            </a:r>
            <a:r>
              <a:rPr lang="en-US" dirty="0"/>
              <a:t>/</a:t>
            </a:r>
            <a:r>
              <a:rPr lang="en-US" dirty="0" err="1"/>
              <a:t>æ</a:t>
            </a:r>
            <a:r>
              <a:rPr lang="en-US" dirty="0"/>
              <a:t>/</a:t>
            </a:r>
            <a:r>
              <a:rPr lang="en-US" dirty="0" smtClean="0"/>
              <a:t> opposition; hence a smaller difference between these allophones is also iconic.</a:t>
            </a:r>
          </a:p>
          <a:p>
            <a:r>
              <a:rPr lang="en-US" dirty="0" smtClean="0"/>
              <a:t>Polish lacks interdental fricatives; TH/DH stopping is therefore ambiguous: it can </a:t>
            </a:r>
            <a:r>
              <a:rPr lang="en-US" dirty="0" err="1" smtClean="0"/>
              <a:t>iconically</a:t>
            </a:r>
            <a:r>
              <a:rPr lang="en-US" dirty="0" smtClean="0"/>
              <a:t> index </a:t>
            </a:r>
            <a:r>
              <a:rPr lang="en-US" dirty="0" err="1" smtClean="0"/>
              <a:t>Polishness</a:t>
            </a:r>
            <a:r>
              <a:rPr lang="en-US" dirty="0" smtClean="0"/>
              <a:t>, or index a local NYCE identity</a:t>
            </a:r>
            <a:endParaRPr lang="en-US" dirty="0"/>
          </a:p>
        </p:txBody>
      </p:sp>
    </p:spTree>
    <p:extLst>
      <p:ext uri="{BB962C8B-B14F-4D97-AF65-F5344CB8AC3E}">
        <p14:creationId xmlns:p14="http://schemas.microsoft.com/office/powerpoint/2010/main" val="14706910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clusters of speakers</a:t>
            </a:r>
            <a:br>
              <a:rPr lang="en-US" dirty="0" smtClean="0"/>
            </a:br>
            <a:r>
              <a:rPr lang="en-US" sz="3600" dirty="0" smtClean="0"/>
              <a:t>from hierarchical cluster analysis</a:t>
            </a:r>
            <a:endParaRPr lang="en-US" sz="3600" dirty="0"/>
          </a:p>
        </p:txBody>
      </p:sp>
      <p:sp>
        <p:nvSpPr>
          <p:cNvPr id="3" name="Content Placeholder 2"/>
          <p:cNvSpPr>
            <a:spLocks noGrp="1"/>
          </p:cNvSpPr>
          <p:nvPr>
            <p:ph idx="1"/>
          </p:nvPr>
        </p:nvSpPr>
        <p:spPr/>
        <p:txBody>
          <a:bodyPr/>
          <a:lstStyle/>
          <a:p>
            <a:r>
              <a:rPr lang="en-US" dirty="0" smtClean="0"/>
              <a:t>Ethnic orientation to…</a:t>
            </a:r>
          </a:p>
          <a:p>
            <a:r>
              <a:rPr lang="en-US" dirty="0" smtClean="0"/>
              <a:t>Poland: Strong </a:t>
            </a:r>
            <a:r>
              <a:rPr lang="en-US" dirty="0"/>
              <a:t>ties to Poland and low </a:t>
            </a:r>
            <a:r>
              <a:rPr lang="en-US" dirty="0" smtClean="0"/>
              <a:t>involvement in NYC Polish community </a:t>
            </a:r>
          </a:p>
          <a:p>
            <a:r>
              <a:rPr lang="en-US" dirty="0" smtClean="0"/>
              <a:t>Polish New York: Strong ties to Poland and high local involvement in NYC</a:t>
            </a:r>
          </a:p>
          <a:p>
            <a:r>
              <a:rPr lang="en-US" dirty="0" smtClean="0"/>
              <a:t>America: Weak </a:t>
            </a:r>
            <a:r>
              <a:rPr lang="en-US" dirty="0"/>
              <a:t>ties to Poland</a:t>
            </a:r>
          </a:p>
          <a:p>
            <a:endParaRPr lang="en-US" dirty="0" smtClean="0"/>
          </a:p>
        </p:txBody>
      </p:sp>
    </p:spTree>
    <p:extLst>
      <p:ext uri="{BB962C8B-B14F-4D97-AF65-F5344CB8AC3E}">
        <p14:creationId xmlns:p14="http://schemas.microsoft.com/office/powerpoint/2010/main" val="999376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381000"/>
          </a:xfrm>
        </p:spPr>
        <p:txBody>
          <a:bodyPr>
            <a:normAutofit fontScale="90000"/>
          </a:bodyPr>
          <a:lstStyle/>
          <a:p>
            <a:r>
              <a:rPr lang="en-US" sz="3600" dirty="0" smtClean="0"/>
              <a:t>    Ethnic orientation: Poland</a:t>
            </a:r>
            <a:endParaRPr lang="en-US" sz="3600" dirty="0"/>
          </a:p>
        </p:txBody>
      </p:sp>
      <p:pic>
        <p:nvPicPr>
          <p:cNvPr id="4" name="Content Placeholder 3" descr="low_inv_variables2.pdf"/>
          <p:cNvPicPr>
            <a:picLocks noGrp="1" noChangeAspect="1"/>
          </p:cNvPicPr>
          <p:nvPr>
            <p:ph idx="1"/>
          </p:nvPr>
        </p:nvPicPr>
        <p:blipFill rotWithShape="1">
          <a:blip r:embed="rId2">
            <a:extLst>
              <a:ext uri="{28A0092B-C50C-407E-A947-70E740481C1C}">
                <a14:useLocalDpi xmlns:a14="http://schemas.microsoft.com/office/drawing/2010/main" val="0"/>
              </a:ext>
            </a:extLst>
          </a:blip>
          <a:srcRect l="-21877" r="-20982"/>
          <a:stretch/>
        </p:blipFill>
        <p:spPr>
          <a:xfrm>
            <a:off x="228600" y="990600"/>
            <a:ext cx="8610600" cy="5486400"/>
          </a:xfrm>
        </p:spPr>
      </p:pic>
    </p:spTree>
    <p:extLst>
      <p:ext uri="{BB962C8B-B14F-4D97-AF65-F5344CB8AC3E}">
        <p14:creationId xmlns:p14="http://schemas.microsoft.com/office/powerpoint/2010/main" val="7059381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381000"/>
          </a:xfrm>
        </p:spPr>
        <p:txBody>
          <a:bodyPr>
            <a:normAutofit fontScale="90000"/>
          </a:bodyPr>
          <a:lstStyle/>
          <a:p>
            <a:r>
              <a:rPr lang="en-US" sz="3600" dirty="0" smtClean="0"/>
              <a:t>    Orientation: Polish New York</a:t>
            </a:r>
            <a:endParaRPr lang="en-US" sz="3600" dirty="0"/>
          </a:p>
        </p:txBody>
      </p:sp>
      <p:pic>
        <p:nvPicPr>
          <p:cNvPr id="7" name="Content Placeholder 6" descr="Strong_variables2.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9950" r="-20936"/>
          <a:stretch/>
        </p:blipFill>
        <p:spPr>
          <a:xfrm>
            <a:off x="228600" y="1053412"/>
            <a:ext cx="8686800" cy="5499788"/>
          </a:xfrm>
        </p:spPr>
      </p:pic>
    </p:spTree>
    <p:extLst>
      <p:ext uri="{BB962C8B-B14F-4D97-AF65-F5344CB8AC3E}">
        <p14:creationId xmlns:p14="http://schemas.microsoft.com/office/powerpoint/2010/main" val="114003556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381000"/>
          </a:xfrm>
        </p:spPr>
        <p:txBody>
          <a:bodyPr>
            <a:normAutofit fontScale="90000"/>
          </a:bodyPr>
          <a:lstStyle/>
          <a:p>
            <a:r>
              <a:rPr lang="en-US" sz="3600" dirty="0" smtClean="0"/>
              <a:t>    Orientation: America</a:t>
            </a:r>
            <a:endParaRPr lang="en-US" sz="3600" dirty="0"/>
          </a:p>
        </p:txBody>
      </p:sp>
      <p:pic>
        <p:nvPicPr>
          <p:cNvPr id="4" name="Content Placeholder 3" descr="weak_variables2.pdf"/>
          <p:cNvPicPr>
            <a:picLocks noGrp="1" noChangeAspect="1"/>
          </p:cNvPicPr>
          <p:nvPr>
            <p:ph idx="1"/>
          </p:nvPr>
        </p:nvPicPr>
        <p:blipFill rotWithShape="1">
          <a:blip r:embed="rId3">
            <a:extLst>
              <a:ext uri="{28A0092B-C50C-407E-A947-70E740481C1C}">
                <a14:useLocalDpi xmlns:a14="http://schemas.microsoft.com/office/drawing/2010/main" val="0"/>
              </a:ext>
            </a:extLst>
          </a:blip>
          <a:srcRect l="-15606" r="-15606"/>
          <a:stretch/>
        </p:blipFill>
        <p:spPr>
          <a:xfrm>
            <a:off x="304800" y="990600"/>
            <a:ext cx="8229600" cy="5562600"/>
          </a:xfrm>
        </p:spPr>
      </p:pic>
    </p:spTree>
    <p:extLst>
      <p:ext uri="{BB962C8B-B14F-4D97-AF65-F5344CB8AC3E}">
        <p14:creationId xmlns:p14="http://schemas.microsoft.com/office/powerpoint/2010/main" val="412654955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38200"/>
          </a:xfrm>
        </p:spPr>
        <p:txBody>
          <a:bodyPr/>
          <a:lstStyle/>
          <a:p>
            <a:r>
              <a:rPr lang="en-US" dirty="0" smtClean="0"/>
              <a:t>TH-stopping</a:t>
            </a:r>
            <a:endParaRPr lang="en-US" dirty="0"/>
          </a:p>
        </p:txBody>
      </p:sp>
      <p:pic>
        <p:nvPicPr>
          <p:cNvPr id="4" name="Content Placeholder 3" descr="TH_variables_annotated.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7875" r="-35031"/>
          <a:stretch/>
        </p:blipFill>
        <p:spPr>
          <a:xfrm>
            <a:off x="152400" y="1143000"/>
            <a:ext cx="8991600" cy="5257800"/>
          </a:xfrm>
        </p:spPr>
      </p:pic>
    </p:spTree>
    <p:extLst>
      <p:ext uri="{BB962C8B-B14F-4D97-AF65-F5344CB8AC3E}">
        <p14:creationId xmlns:p14="http://schemas.microsoft.com/office/powerpoint/2010/main" val="4103019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Polish-Americans:</a:t>
            </a:r>
            <a:br>
              <a:rPr lang="en-US" dirty="0" smtClean="0"/>
            </a:br>
            <a:r>
              <a:rPr lang="en-US" dirty="0" smtClean="0"/>
              <a:t>Iconic markers prevail</a:t>
            </a:r>
            <a:endParaRPr lang="en-US" dirty="0"/>
          </a:p>
        </p:txBody>
      </p:sp>
      <p:sp>
        <p:nvSpPr>
          <p:cNvPr id="3" name="Content Placeholder 2"/>
          <p:cNvSpPr>
            <a:spLocks noGrp="1"/>
          </p:cNvSpPr>
          <p:nvPr>
            <p:ph idx="1"/>
          </p:nvPr>
        </p:nvSpPr>
        <p:spPr>
          <a:xfrm>
            <a:off x="457200" y="1845733"/>
            <a:ext cx="8229600" cy="4280430"/>
          </a:xfrm>
        </p:spPr>
        <p:txBody>
          <a:bodyPr/>
          <a:lstStyle/>
          <a:p>
            <a:r>
              <a:rPr lang="en-US" dirty="0" smtClean="0"/>
              <a:t>Vocalic variables: a stronger Polish identity correlates with more </a:t>
            </a:r>
            <a:r>
              <a:rPr lang="en-US" dirty="0" err="1" smtClean="0"/>
              <a:t>iconically</a:t>
            </a:r>
            <a:r>
              <a:rPr lang="en-US" dirty="0" smtClean="0"/>
              <a:t> Polish articulations</a:t>
            </a:r>
          </a:p>
          <a:p>
            <a:r>
              <a:rPr lang="en-US" dirty="0" smtClean="0"/>
              <a:t>TH/DH stopping: the (iconic) indexical relation to </a:t>
            </a:r>
            <a:r>
              <a:rPr lang="en-US" dirty="0" err="1" smtClean="0"/>
              <a:t>Polishness</a:t>
            </a:r>
            <a:r>
              <a:rPr lang="en-US" dirty="0" smtClean="0"/>
              <a:t> outweighs the (local) indexical relation to New York-ness.    </a:t>
            </a:r>
            <a:endParaRPr lang="en-US" dirty="0"/>
          </a:p>
        </p:txBody>
      </p:sp>
    </p:spTree>
    <p:extLst>
      <p:ext uri="{BB962C8B-B14F-4D97-AF65-F5344CB8AC3E}">
        <p14:creationId xmlns:p14="http://schemas.microsoft.com/office/powerpoint/2010/main" val="29377198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polyglot metropolis</a:t>
            </a:r>
          </a:p>
        </p:txBody>
      </p:sp>
      <p:sp>
        <p:nvSpPr>
          <p:cNvPr id="3" name="Content Placeholder 2"/>
          <p:cNvSpPr>
            <a:spLocks noGrp="1"/>
          </p:cNvSpPr>
          <p:nvPr>
            <p:ph idx="1"/>
          </p:nvPr>
        </p:nvSpPr>
        <p:spPr/>
        <p:txBody>
          <a:bodyPr/>
          <a:lstStyle/>
          <a:p>
            <a:r>
              <a:rPr lang="en-US" dirty="0"/>
              <a:t>Major port city: maritime operations drive multilingual contacts through trade and immigration </a:t>
            </a:r>
          </a:p>
          <a:p>
            <a:r>
              <a:rPr lang="en-US" dirty="0"/>
              <a:t>Explosive growth in the 19</a:t>
            </a:r>
            <a:r>
              <a:rPr lang="en-US" baseline="30000" dirty="0"/>
              <a:t>th</a:t>
            </a:r>
            <a:r>
              <a:rPr lang="en-US" dirty="0"/>
              <a:t> C fueled by massive European immigration</a:t>
            </a:r>
          </a:p>
          <a:p>
            <a:endParaRPr lang="en-US" dirty="0"/>
          </a:p>
        </p:txBody>
      </p:sp>
    </p:spTree>
    <p:extLst>
      <p:ext uri="{BB962C8B-B14F-4D97-AF65-F5344CB8AC3E}">
        <p14:creationId xmlns:p14="http://schemas.microsoft.com/office/powerpoint/2010/main" val="4029149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Wong 2014 studies ‘ABC’s’:</a:t>
            </a:r>
            <a:br>
              <a:rPr lang="en-US" dirty="0" smtClean="0"/>
            </a:br>
            <a:r>
              <a:rPr lang="en-US" dirty="0" smtClean="0"/>
              <a:t>American-Born Chinese speakers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Her older speakers show a strong split in BOUGHT pronunciation according to ethnic orientation</a:t>
            </a:r>
          </a:p>
          <a:p>
            <a:pPr lvl="1"/>
            <a:r>
              <a:rPr lang="en-US" dirty="0" smtClean="0"/>
              <a:t>More strongly Chinese-identified avoid raised BOUGHT</a:t>
            </a:r>
          </a:p>
          <a:p>
            <a:pPr lvl="1"/>
            <a:r>
              <a:rPr lang="en-US" dirty="0" smtClean="0"/>
              <a:t>Weaker ethnic identification is associated with more raised articulations</a:t>
            </a:r>
          </a:p>
          <a:p>
            <a:r>
              <a:rPr lang="en-US" dirty="0" smtClean="0"/>
              <a:t>Younger speakers massively avoid raised BOUGHT</a:t>
            </a:r>
          </a:p>
          <a:p>
            <a:r>
              <a:rPr lang="en-US" dirty="0" smtClean="0"/>
              <a:t>BOUGHT indexes only locality; no </a:t>
            </a:r>
            <a:r>
              <a:rPr lang="en-US" dirty="0" err="1" smtClean="0"/>
              <a:t>substratal</a:t>
            </a:r>
            <a:r>
              <a:rPr lang="en-US" dirty="0" smtClean="0"/>
              <a:t> or iconic </a:t>
            </a:r>
            <a:r>
              <a:rPr lang="en-US" dirty="0" err="1" smtClean="0"/>
              <a:t>indexicality</a:t>
            </a:r>
            <a:endParaRPr lang="en-US" dirty="0"/>
          </a:p>
        </p:txBody>
      </p:sp>
    </p:spTree>
    <p:extLst>
      <p:ext uri="{BB962C8B-B14F-4D97-AF65-F5344CB8AC3E}">
        <p14:creationId xmlns:p14="http://schemas.microsoft.com/office/powerpoint/2010/main" val="310868171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ABCNY: Older speakers differ </a:t>
            </a:r>
            <a:br>
              <a:rPr lang="en-US" dirty="0" smtClean="0"/>
            </a:br>
            <a:r>
              <a:rPr lang="en-US" dirty="0" smtClean="0"/>
              <a:t>by ethnic orientation</a:t>
            </a:r>
            <a:endParaRPr lang="en-US" dirty="0"/>
          </a:p>
        </p:txBody>
      </p:sp>
      <p:pic>
        <p:nvPicPr>
          <p:cNvPr id="4" name="Content Placeholder 3"/>
          <p:cNvPicPr>
            <a:picLocks noGrp="1" noChangeAspect="1"/>
          </p:cNvPicPr>
          <p:nvPr>
            <p:ph idx="1"/>
          </p:nvPr>
        </p:nvPicPr>
        <p:blipFill>
          <a:blip r:embed="rId2"/>
          <a:srcRect l="-25723" r="-25723"/>
          <a:stretch>
            <a:fillRect/>
          </a:stretch>
        </p:blipFill>
        <p:spPr>
          <a:xfrm>
            <a:off x="457200" y="1600200"/>
            <a:ext cx="8229600" cy="4770679"/>
          </a:xfrm>
        </p:spPr>
      </p:pic>
    </p:spTree>
    <p:extLst>
      <p:ext uri="{BB962C8B-B14F-4D97-AF65-F5344CB8AC3E}">
        <p14:creationId xmlns:p14="http://schemas.microsoft.com/office/powerpoint/2010/main" val="126523054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sz="4000" dirty="0" smtClean="0"/>
              <a:t>ABC </a:t>
            </a:r>
            <a:r>
              <a:rPr lang="en-US" sz="4000" dirty="0" err="1" smtClean="0"/>
              <a:t>NYers</a:t>
            </a:r>
            <a:r>
              <a:rPr lang="en-US" sz="4000" dirty="0" smtClean="0"/>
              <a:t>: BOUGHT in apparent time</a:t>
            </a:r>
            <a:r>
              <a:rPr lang="en-US" dirty="0" smtClean="0"/>
              <a:t/>
            </a:r>
            <a:br>
              <a:rPr lang="en-US" dirty="0" smtClean="0"/>
            </a:br>
            <a:r>
              <a:rPr lang="en-US" sz="3600" dirty="0" smtClean="0"/>
              <a:t>(Wong 2014)</a:t>
            </a:r>
            <a:endParaRPr lang="en-US" sz="3600" dirty="0"/>
          </a:p>
        </p:txBody>
      </p:sp>
      <p:pic>
        <p:nvPicPr>
          <p:cNvPr id="5" name="Content Placeholder 4"/>
          <p:cNvPicPr>
            <a:picLocks noGrp="1" noChangeAspect="1"/>
          </p:cNvPicPr>
          <p:nvPr>
            <p:ph idx="1"/>
          </p:nvPr>
        </p:nvPicPr>
        <p:blipFill>
          <a:blip r:embed="rId2"/>
          <a:srcRect l="-22381" r="-22381"/>
          <a:stretch>
            <a:fillRect/>
          </a:stretch>
        </p:blipFill>
        <p:spPr>
          <a:xfrm>
            <a:off x="303070" y="1417638"/>
            <a:ext cx="8580787" cy="4909455"/>
          </a:xfrm>
        </p:spPr>
      </p:pic>
    </p:spTree>
    <p:extLst>
      <p:ext uri="{BB962C8B-B14F-4D97-AF65-F5344CB8AC3E}">
        <p14:creationId xmlns:p14="http://schemas.microsoft.com/office/powerpoint/2010/main" val="159477908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Ethnic identification shifts with expansion of Chinese population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older ABC </a:t>
            </a:r>
            <a:r>
              <a:rPr lang="en-US" dirty="0" err="1" smtClean="0"/>
              <a:t>NYers</a:t>
            </a:r>
            <a:r>
              <a:rPr lang="en-US" dirty="0" smtClean="0"/>
              <a:t>, using NYC raised BOUGHT was a marker of an ‘American’ ethnic orientation. </a:t>
            </a:r>
          </a:p>
          <a:p>
            <a:r>
              <a:rPr lang="en-US" dirty="0" smtClean="0"/>
              <a:t>Chinese were a much smaller proportion of the NYC population before c. 1975-80</a:t>
            </a:r>
          </a:p>
          <a:p>
            <a:r>
              <a:rPr lang="en-US" dirty="0" smtClean="0"/>
              <a:t>Younger ABC </a:t>
            </a:r>
            <a:r>
              <a:rPr lang="en-US" dirty="0" err="1" smtClean="0"/>
              <a:t>NYers</a:t>
            </a:r>
            <a:r>
              <a:rPr lang="en-US" dirty="0" smtClean="0"/>
              <a:t> grew up with many more Chinese around, and fewer white </a:t>
            </a:r>
            <a:r>
              <a:rPr lang="en-US" dirty="0" err="1" smtClean="0"/>
              <a:t>NYers</a:t>
            </a:r>
            <a:r>
              <a:rPr lang="en-US" dirty="0" smtClean="0"/>
              <a:t>.  </a:t>
            </a:r>
          </a:p>
          <a:p>
            <a:r>
              <a:rPr lang="en-US" dirty="0" smtClean="0"/>
              <a:t>These speakers largely seek to “</a:t>
            </a:r>
            <a:r>
              <a:rPr lang="en-US" dirty="0" smtClean="0"/>
              <a:t>dissociate themselves from a mainstream white NYC persona</a:t>
            </a:r>
            <a:r>
              <a:rPr lang="en-US" dirty="0" smtClean="0"/>
              <a:t>” (i.e</a:t>
            </a:r>
            <a:r>
              <a:rPr lang="en-US" dirty="0" smtClean="0"/>
              <a:t>., lowered BOUGHT indexes </a:t>
            </a:r>
            <a:r>
              <a:rPr lang="en-US" dirty="0" err="1" smtClean="0"/>
              <a:t>nonlocality</a:t>
            </a:r>
            <a:r>
              <a:rPr lang="en-US" dirty="0" smtClean="0"/>
              <a:t>)</a:t>
            </a:r>
            <a:endParaRPr lang="en-US" dirty="0" smtClean="0"/>
          </a:p>
        </p:txBody>
      </p:sp>
    </p:spTree>
    <p:extLst>
      <p:ext uri="{BB962C8B-B14F-4D97-AF65-F5344CB8AC3E}">
        <p14:creationId xmlns:p14="http://schemas.microsoft.com/office/powerpoint/2010/main" val="21710310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64379"/>
          </a:xfrm>
        </p:spPr>
        <p:txBody>
          <a:bodyPr>
            <a:normAutofit/>
          </a:bodyPr>
          <a:lstStyle/>
          <a:p>
            <a:r>
              <a:rPr lang="en-US" dirty="0" smtClean="0"/>
              <a:t>George, b.1949: growing up in NYC in the 1950s</a:t>
            </a:r>
            <a:endParaRPr lang="en-US" dirty="0"/>
          </a:p>
        </p:txBody>
      </p:sp>
      <p:pic>
        <p:nvPicPr>
          <p:cNvPr id="4" name="Content Placeholder 3"/>
          <p:cNvPicPr>
            <a:picLocks noGrp="1" noChangeAspect="1"/>
          </p:cNvPicPr>
          <p:nvPr>
            <p:ph idx="1"/>
          </p:nvPr>
        </p:nvPicPr>
        <p:blipFill>
          <a:blip r:embed="rId2"/>
          <a:srcRect t="-224276" b="-224276"/>
          <a:stretch>
            <a:fillRect/>
          </a:stretch>
        </p:blipFill>
        <p:spPr>
          <a:xfrm>
            <a:off x="211667" y="1600200"/>
            <a:ext cx="8997601" cy="4948334"/>
          </a:xfrm>
        </p:spPr>
      </p:pic>
    </p:spTree>
    <p:extLst>
      <p:ext uri="{BB962C8B-B14F-4D97-AF65-F5344CB8AC3E}">
        <p14:creationId xmlns:p14="http://schemas.microsoft.com/office/powerpoint/2010/main" val="333297402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Winnie, b. 1940: life in the LES today</a:t>
            </a:r>
            <a:endParaRPr lang="en-US" dirty="0"/>
          </a:p>
        </p:txBody>
      </p:sp>
      <p:pic>
        <p:nvPicPr>
          <p:cNvPr id="4" name="Content Placeholder 3"/>
          <p:cNvPicPr>
            <a:picLocks noGrp="1" noChangeAspect="1"/>
          </p:cNvPicPr>
          <p:nvPr>
            <p:ph idx="1"/>
          </p:nvPr>
        </p:nvPicPr>
        <p:blipFill>
          <a:blip r:embed="rId2"/>
          <a:srcRect t="-28399" b="-28399"/>
          <a:stretch>
            <a:fillRect/>
          </a:stretch>
        </p:blipFill>
        <p:spPr/>
      </p:pic>
    </p:spTree>
    <p:extLst>
      <p:ext uri="{BB962C8B-B14F-4D97-AF65-F5344CB8AC3E}">
        <p14:creationId xmlns:p14="http://schemas.microsoft.com/office/powerpoint/2010/main" val="91377277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Prosody </a:t>
            </a:r>
            <a:r>
              <a:rPr lang="en-US" dirty="0" smtClean="0"/>
              <a:t>as iconic </a:t>
            </a:r>
            <a:r>
              <a:rPr lang="en-US" dirty="0" smtClean="0"/>
              <a:t>ethnic marker</a:t>
            </a:r>
            <a:endParaRPr lang="en-US" dirty="0"/>
          </a:p>
        </p:txBody>
      </p:sp>
      <p:sp>
        <p:nvSpPr>
          <p:cNvPr id="3" name="Content Placeholder 2"/>
          <p:cNvSpPr>
            <a:spLocks noGrp="1"/>
          </p:cNvSpPr>
          <p:nvPr>
            <p:ph idx="1"/>
          </p:nvPr>
        </p:nvSpPr>
        <p:spPr/>
        <p:txBody>
          <a:bodyPr/>
          <a:lstStyle/>
          <a:p>
            <a:r>
              <a:rPr lang="en-US" dirty="0" smtClean="0"/>
              <a:t>Bauman 2015 finds Asian American young women – all L1 English speakers, some bilingual in parent’s language – use lower PVI prosody (more syllable timed) than non-Asian English speakers.</a:t>
            </a:r>
          </a:p>
          <a:p>
            <a:r>
              <a:rPr lang="en-US" dirty="0" err="1" smtClean="0"/>
              <a:t>Shousterman</a:t>
            </a:r>
            <a:r>
              <a:rPr lang="en-US" dirty="0" smtClean="0"/>
              <a:t> 2014 finds Hispanic </a:t>
            </a:r>
            <a:r>
              <a:rPr lang="en-US" dirty="0" err="1" smtClean="0"/>
              <a:t>NYers</a:t>
            </a:r>
            <a:r>
              <a:rPr lang="en-US" dirty="0" smtClean="0"/>
              <a:t>, monolingual in English, use lower PVI prosody </a:t>
            </a:r>
            <a:endParaRPr lang="en-US" dirty="0"/>
          </a:p>
        </p:txBody>
      </p:sp>
    </p:spTree>
    <p:extLst>
      <p:ext uri="{BB962C8B-B14F-4D97-AF65-F5344CB8AC3E}">
        <p14:creationId xmlns:p14="http://schemas.microsoft.com/office/powerpoint/2010/main" val="82446440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NYC Hispanic Prosody (</a:t>
            </a:r>
            <a:r>
              <a:rPr lang="en-US" dirty="0" err="1" smtClean="0"/>
              <a:t>Shousterman</a:t>
            </a:r>
            <a:r>
              <a:rPr lang="en-US" dirty="0" smtClean="0"/>
              <a: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235309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PVI values for several </a:t>
            </a:r>
            <a:r>
              <a:rPr lang="en-US" dirty="0" err="1" smtClean="0"/>
              <a:t>ethnolects</a:t>
            </a:r>
            <a:r>
              <a:rPr lang="en-US" dirty="0" smtClean="0"/>
              <a:t> </a:t>
            </a:r>
            <a:r>
              <a:rPr lang="en-US" sz="3600" dirty="0" smtClean="0"/>
              <a:t>(Bauman 2015)</a:t>
            </a:r>
            <a:endParaRPr lang="en-US" sz="3600" dirty="0"/>
          </a:p>
        </p:txBody>
      </p:sp>
      <p:sp>
        <p:nvSpPr>
          <p:cNvPr id="3" name="Content Placeholder 2"/>
          <p:cNvSpPr>
            <a:spLocks noGrp="1"/>
          </p:cNvSpPr>
          <p:nvPr>
            <p:ph idx="1"/>
          </p:nvPr>
        </p:nvSpPr>
        <p:spPr/>
        <p:txBody>
          <a:bodyPr/>
          <a:lstStyle/>
          <a:p>
            <a:pPr marL="0" indent="0">
              <a:lnSpc>
                <a:spcPct val="200000"/>
              </a:lnSpc>
              <a:spcBef>
                <a:spcPts val="0"/>
              </a:spcBef>
              <a:buNone/>
            </a:pPr>
            <a:endParaRPr lang="en-US" dirty="0"/>
          </a:p>
          <a:p>
            <a:pPr marL="0" marR="0" indent="0">
              <a:lnSpc>
                <a:spcPct val="200000"/>
              </a:lnSpc>
              <a:spcBef>
                <a:spcPts val="0"/>
              </a:spcBef>
              <a:spcAft>
                <a:spcPts val="0"/>
              </a:spcAft>
              <a:buNone/>
            </a:pPr>
            <a:endParaRPr lang="en-US" dirty="0" smtClean="0">
              <a:effectLst/>
              <a:latin typeface="Times New Roman"/>
              <a:ea typeface="宋体"/>
            </a:endParaRPr>
          </a:p>
        </p:txBody>
      </p:sp>
      <p:graphicFrame>
        <p:nvGraphicFramePr>
          <p:cNvPr id="4" name="Chart 3"/>
          <p:cNvGraphicFramePr/>
          <p:nvPr>
            <p:extLst>
              <p:ext uri="{D42A27DB-BD31-4B8C-83A1-F6EECF244321}">
                <p14:modId xmlns:p14="http://schemas.microsoft.com/office/powerpoint/2010/main" val="69410167"/>
              </p:ext>
            </p:extLst>
          </p:nvPr>
        </p:nvGraphicFramePr>
        <p:xfrm>
          <a:off x="1379401" y="1650508"/>
          <a:ext cx="6546678" cy="49611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866535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Iconic nature of prosody: early acquisition correlates with more stress-timed rhythm </a:t>
            </a:r>
            <a:r>
              <a:rPr lang="en-US" sz="3600" dirty="0" smtClean="0"/>
              <a:t>(Bauman)</a:t>
            </a:r>
            <a:endParaRPr lang="en-US" sz="3600"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r="-11832"/>
          <a:stretch/>
        </p:blipFill>
        <p:spPr bwMode="auto">
          <a:xfrm>
            <a:off x="457200" y="1896534"/>
            <a:ext cx="8229600" cy="4398963"/>
          </a:xfrm>
          <a:prstGeom prst="rect">
            <a:avLst/>
          </a:prstGeom>
          <a:noFill/>
          <a:ln>
            <a:noFill/>
          </a:ln>
        </p:spPr>
      </p:pic>
    </p:spTree>
    <p:extLst>
      <p:ext uri="{BB962C8B-B14F-4D97-AF65-F5344CB8AC3E}">
        <p14:creationId xmlns:p14="http://schemas.microsoft.com/office/powerpoint/2010/main" val="42460578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through immigration</a:t>
            </a:r>
            <a:endParaRPr lang="en-US" dirty="0"/>
          </a:p>
        </p:txBody>
      </p:sp>
      <p:sp>
        <p:nvSpPr>
          <p:cNvPr id="3" name="Content Placeholder 2"/>
          <p:cNvSpPr>
            <a:spLocks noGrp="1"/>
          </p:cNvSpPr>
          <p:nvPr>
            <p:ph idx="1"/>
          </p:nvPr>
        </p:nvSpPr>
        <p:spPr/>
        <p:txBody>
          <a:bodyPr>
            <a:normAutofit lnSpcReduction="10000"/>
          </a:bodyPr>
          <a:lstStyle/>
          <a:p>
            <a:r>
              <a:rPr lang="en-US" dirty="0" smtClean="0"/>
              <a:t>New York experiences explosive growth via immigration, beginning with the construction of the Erie Canal in 1818 </a:t>
            </a:r>
          </a:p>
          <a:p>
            <a:r>
              <a:rPr lang="en-US" dirty="0" smtClean="0"/>
              <a:t>Erie Canal provided the pathway to the Great Lakes region, attracts millions of European immigrants; the vast majority speak LOTES</a:t>
            </a:r>
          </a:p>
          <a:p>
            <a:r>
              <a:rPr lang="en-US" dirty="0" smtClean="0"/>
              <a:t>NYC is the port of access</a:t>
            </a:r>
          </a:p>
          <a:p>
            <a:r>
              <a:rPr lang="en-US" dirty="0" smtClean="0"/>
              <a:t>Average annual population growth leaps from 2.5% during 1810s to over 5% during 1820s</a:t>
            </a:r>
            <a:endParaRPr lang="en-US" dirty="0"/>
          </a:p>
        </p:txBody>
      </p:sp>
    </p:spTree>
    <p:extLst>
      <p:ext uri="{BB962C8B-B14F-4D97-AF65-F5344CB8AC3E}">
        <p14:creationId xmlns:p14="http://schemas.microsoft.com/office/powerpoint/2010/main" val="193446331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GOAT vowel in Bauman’s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GOAT vowel </a:t>
            </a:r>
            <a:r>
              <a:rPr lang="en-US" dirty="0"/>
              <a:t>is </a:t>
            </a:r>
            <a:r>
              <a:rPr lang="en-US" dirty="0" smtClean="0"/>
              <a:t>fronting </a:t>
            </a:r>
            <a:r>
              <a:rPr lang="en-US" dirty="0"/>
              <a:t>in many dialects of North American </a:t>
            </a:r>
            <a:r>
              <a:rPr lang="en-US" dirty="0" smtClean="0"/>
              <a:t>English, especially mid-Atlantic regions including New Jersey.</a:t>
            </a:r>
          </a:p>
          <a:p>
            <a:r>
              <a:rPr lang="en-US" dirty="0" smtClean="0"/>
              <a:t>Bauman’s subjects are members of an Asian-American sorority, specifically focused on sustaining an Asian ethnic identity.</a:t>
            </a:r>
          </a:p>
          <a:p>
            <a:r>
              <a:rPr lang="en-US" dirty="0" smtClean="0"/>
              <a:t>Sorority members use significantly less fronting than other students</a:t>
            </a:r>
          </a:p>
          <a:p>
            <a:r>
              <a:rPr lang="en-US" dirty="0" smtClean="0"/>
              <a:t>No obvious substrate source for backed GOAT</a:t>
            </a:r>
          </a:p>
          <a:p>
            <a:r>
              <a:rPr lang="en-US" dirty="0" smtClean="0"/>
              <a:t>Non-fronting is marking ethnicity by non-locality</a:t>
            </a:r>
            <a:endParaRPr lang="en-US" dirty="0"/>
          </a:p>
        </p:txBody>
      </p:sp>
    </p:spTree>
    <p:extLst>
      <p:ext uri="{BB962C8B-B14F-4D97-AF65-F5344CB8AC3E}">
        <p14:creationId xmlns:p14="http://schemas.microsoft.com/office/powerpoint/2010/main" val="75310214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274638"/>
            <a:ext cx="8229600" cy="656695"/>
          </a:xfrm>
        </p:spPr>
        <p:txBody>
          <a:bodyPr>
            <a:normAutofit fontScale="90000"/>
          </a:bodyPr>
          <a:lstStyle/>
          <a:p>
            <a:r>
              <a:rPr lang="en-US" dirty="0" smtClean="0"/>
              <a:t>Asian-Americans: GOAT fronting</a:t>
            </a:r>
            <a:endParaRPr lang="en-US"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98" t="12370" r="3498" b="10810"/>
          <a:stretch/>
        </p:blipFill>
        <p:spPr bwMode="auto">
          <a:xfrm>
            <a:off x="457200" y="1049867"/>
            <a:ext cx="8229600" cy="5655733"/>
          </a:xfrm>
          <a:prstGeom prst="rect">
            <a:avLst/>
          </a:prstGeom>
          <a:noFill/>
          <a:ln>
            <a:noFill/>
          </a:ln>
        </p:spPr>
      </p:pic>
    </p:spTree>
    <p:extLst>
      <p:ext uri="{BB962C8B-B14F-4D97-AF65-F5344CB8AC3E}">
        <p14:creationId xmlns:p14="http://schemas.microsoft.com/office/powerpoint/2010/main" val="229394252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Iconic </a:t>
            </a:r>
            <a:r>
              <a:rPr lang="en-US" dirty="0" err="1" smtClean="0"/>
              <a:t>ethnolectal</a:t>
            </a:r>
            <a:r>
              <a:rPr lang="en-US" dirty="0" smtClean="0"/>
              <a:t> markers</a:t>
            </a:r>
            <a:endParaRPr lang="en-US" dirty="0"/>
          </a:p>
        </p:txBody>
      </p:sp>
      <p:sp>
        <p:nvSpPr>
          <p:cNvPr id="3" name="Content Placeholder 2"/>
          <p:cNvSpPr>
            <a:spLocks noGrp="1"/>
          </p:cNvSpPr>
          <p:nvPr>
            <p:ph idx="1"/>
          </p:nvPr>
        </p:nvSpPr>
        <p:spPr/>
        <p:txBody>
          <a:bodyPr>
            <a:normAutofit/>
          </a:bodyPr>
          <a:lstStyle/>
          <a:p>
            <a:r>
              <a:rPr lang="pt-BR" dirty="0" err="1" smtClean="0"/>
              <a:t>raised</a:t>
            </a:r>
            <a:r>
              <a:rPr lang="pt-BR" dirty="0" smtClean="0"/>
              <a:t> </a:t>
            </a:r>
            <a:r>
              <a:rPr lang="pt-BR" dirty="0"/>
              <a:t>BOUGHT (</a:t>
            </a:r>
            <a:r>
              <a:rPr lang="pt-BR" dirty="0" err="1"/>
              <a:t>Yiddish</a:t>
            </a:r>
            <a:r>
              <a:rPr lang="pt-BR" dirty="0"/>
              <a:t>?)</a:t>
            </a:r>
            <a:endParaRPr lang="en-US" dirty="0"/>
          </a:p>
          <a:p>
            <a:r>
              <a:rPr lang="pt-BR" dirty="0" err="1"/>
              <a:t>raised</a:t>
            </a:r>
            <a:r>
              <a:rPr lang="pt-BR" dirty="0"/>
              <a:t> tense /</a:t>
            </a:r>
            <a:r>
              <a:rPr lang="pt-BR" dirty="0" err="1"/>
              <a:t>æ</a:t>
            </a:r>
            <a:r>
              <a:rPr lang="pt-BR" dirty="0"/>
              <a:t>/ (</a:t>
            </a:r>
            <a:r>
              <a:rPr lang="pt-BR" dirty="0" err="1"/>
              <a:t>Italian</a:t>
            </a:r>
            <a:r>
              <a:rPr lang="pt-BR" dirty="0"/>
              <a:t>)</a:t>
            </a:r>
            <a:endParaRPr lang="en-US" dirty="0"/>
          </a:p>
          <a:p>
            <a:r>
              <a:rPr lang="pt-BR" dirty="0" err="1"/>
              <a:t>cot</a:t>
            </a:r>
            <a:r>
              <a:rPr lang="pt-BR" dirty="0"/>
              <a:t>/</a:t>
            </a:r>
            <a:r>
              <a:rPr lang="pt-BR" dirty="0" err="1"/>
              <a:t>caught</a:t>
            </a:r>
            <a:r>
              <a:rPr lang="pt-BR" dirty="0"/>
              <a:t> </a:t>
            </a:r>
            <a:r>
              <a:rPr lang="pt-BR" dirty="0" err="1"/>
              <a:t>distinction</a:t>
            </a:r>
            <a:r>
              <a:rPr lang="pt-BR" dirty="0"/>
              <a:t> (</a:t>
            </a:r>
            <a:r>
              <a:rPr lang="pt-BR" dirty="0" err="1"/>
              <a:t>absence</a:t>
            </a:r>
            <a:r>
              <a:rPr lang="pt-BR" dirty="0"/>
              <a:t> = </a:t>
            </a:r>
            <a:r>
              <a:rPr lang="pt-BR" dirty="0" err="1"/>
              <a:t>Polish</a:t>
            </a:r>
            <a:r>
              <a:rPr lang="pt-BR" dirty="0"/>
              <a:t>)</a:t>
            </a:r>
            <a:endParaRPr lang="en-US" dirty="0"/>
          </a:p>
          <a:p>
            <a:r>
              <a:rPr lang="pt-BR" dirty="0"/>
              <a:t>/</a:t>
            </a:r>
            <a:r>
              <a:rPr lang="pt-BR" dirty="0" err="1"/>
              <a:t>æ</a:t>
            </a:r>
            <a:r>
              <a:rPr lang="pt-BR" dirty="0"/>
              <a:t>/ tense/</a:t>
            </a:r>
            <a:r>
              <a:rPr lang="pt-BR" dirty="0" err="1"/>
              <a:t>lax</a:t>
            </a:r>
            <a:r>
              <a:rPr lang="pt-BR" dirty="0"/>
              <a:t> </a:t>
            </a:r>
            <a:r>
              <a:rPr lang="pt-BR" dirty="0" err="1"/>
              <a:t>distinction</a:t>
            </a:r>
            <a:r>
              <a:rPr lang="pt-BR" dirty="0"/>
              <a:t> (</a:t>
            </a:r>
            <a:r>
              <a:rPr lang="pt-BR" dirty="0" err="1"/>
              <a:t>absence</a:t>
            </a:r>
            <a:r>
              <a:rPr lang="pt-BR" dirty="0"/>
              <a:t> = </a:t>
            </a:r>
            <a:r>
              <a:rPr lang="pt-BR" dirty="0" err="1"/>
              <a:t>Polish</a:t>
            </a:r>
            <a:r>
              <a:rPr lang="pt-BR" dirty="0"/>
              <a:t>)</a:t>
            </a:r>
            <a:endParaRPr lang="en-US" dirty="0"/>
          </a:p>
          <a:p>
            <a:r>
              <a:rPr lang="pt-BR" dirty="0"/>
              <a:t>TH/DH </a:t>
            </a:r>
            <a:r>
              <a:rPr lang="pt-BR" dirty="0" err="1"/>
              <a:t>stopping</a:t>
            </a:r>
            <a:r>
              <a:rPr lang="pt-BR" dirty="0"/>
              <a:t> (</a:t>
            </a:r>
            <a:r>
              <a:rPr lang="pt-BR" dirty="0" err="1"/>
              <a:t>Polish</a:t>
            </a:r>
            <a:r>
              <a:rPr lang="pt-BR" dirty="0"/>
              <a:t>) </a:t>
            </a:r>
            <a:endParaRPr lang="en-US" dirty="0"/>
          </a:p>
          <a:p>
            <a:r>
              <a:rPr lang="pt-BR" dirty="0" err="1"/>
              <a:t>syllable</a:t>
            </a:r>
            <a:r>
              <a:rPr lang="pt-BR" dirty="0"/>
              <a:t> </a:t>
            </a:r>
            <a:r>
              <a:rPr lang="pt-BR" dirty="0" err="1"/>
              <a:t>timed</a:t>
            </a:r>
            <a:r>
              <a:rPr lang="pt-BR" dirty="0"/>
              <a:t> </a:t>
            </a:r>
            <a:r>
              <a:rPr lang="pt-BR" dirty="0" err="1"/>
              <a:t>prosody</a:t>
            </a:r>
            <a:r>
              <a:rPr lang="pt-BR" dirty="0"/>
              <a:t> </a:t>
            </a:r>
            <a:r>
              <a:rPr lang="pt-BR" dirty="0" smtClean="0"/>
              <a:t>(Spanish</a:t>
            </a:r>
            <a:r>
              <a:rPr lang="pt-BR" dirty="0"/>
              <a:t>, </a:t>
            </a:r>
            <a:r>
              <a:rPr lang="pt-BR" dirty="0" err="1"/>
              <a:t>Chinese</a:t>
            </a:r>
            <a:r>
              <a:rPr lang="pt-BR" dirty="0"/>
              <a:t>, </a:t>
            </a:r>
            <a:r>
              <a:rPr lang="pt-BR" dirty="0" err="1"/>
              <a:t>Vietnamese</a:t>
            </a:r>
            <a:r>
              <a:rPr lang="pt-BR" dirty="0"/>
              <a:t>) </a:t>
            </a:r>
            <a:endParaRPr lang="en-US" dirty="0"/>
          </a:p>
          <a:p>
            <a:endParaRPr lang="en-US" dirty="0"/>
          </a:p>
        </p:txBody>
      </p:sp>
    </p:spTree>
    <p:extLst>
      <p:ext uri="{BB962C8B-B14F-4D97-AF65-F5344CB8AC3E}">
        <p14:creationId xmlns:p14="http://schemas.microsoft.com/office/powerpoint/2010/main" val="222220120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Non-local ethnic markers</a:t>
            </a:r>
            <a:endParaRPr lang="en-US" dirty="0"/>
          </a:p>
        </p:txBody>
      </p:sp>
      <p:sp>
        <p:nvSpPr>
          <p:cNvPr id="3" name="Content Placeholder 2"/>
          <p:cNvSpPr>
            <a:spLocks noGrp="1"/>
          </p:cNvSpPr>
          <p:nvPr>
            <p:ph idx="1"/>
          </p:nvPr>
        </p:nvSpPr>
        <p:spPr/>
        <p:txBody>
          <a:bodyPr/>
          <a:lstStyle/>
          <a:p>
            <a:r>
              <a:rPr lang="pt-BR" dirty="0" smtClean="0"/>
              <a:t>non</a:t>
            </a:r>
            <a:r>
              <a:rPr lang="pt-BR" dirty="0"/>
              <a:t>-</a:t>
            </a:r>
            <a:r>
              <a:rPr lang="pt-BR" dirty="0" err="1"/>
              <a:t>raised</a:t>
            </a:r>
            <a:r>
              <a:rPr lang="pt-BR" dirty="0"/>
              <a:t> BOUGHT (</a:t>
            </a:r>
            <a:r>
              <a:rPr lang="pt-BR" dirty="0" err="1"/>
              <a:t>African</a:t>
            </a:r>
            <a:r>
              <a:rPr lang="pt-BR" dirty="0"/>
              <a:t> </a:t>
            </a:r>
            <a:r>
              <a:rPr lang="pt-BR" dirty="0" err="1"/>
              <a:t>Americans</a:t>
            </a:r>
            <a:r>
              <a:rPr lang="pt-BR" dirty="0"/>
              <a:t> 1963, </a:t>
            </a:r>
            <a:r>
              <a:rPr lang="pt-BR" dirty="0" err="1"/>
              <a:t>ABCs</a:t>
            </a:r>
            <a:r>
              <a:rPr lang="pt-BR" dirty="0"/>
              <a:t> </a:t>
            </a:r>
            <a:r>
              <a:rPr lang="pt-BR" dirty="0" err="1"/>
              <a:t>with</a:t>
            </a:r>
            <a:r>
              <a:rPr lang="pt-BR" dirty="0"/>
              <a:t> </a:t>
            </a:r>
            <a:r>
              <a:rPr lang="pt-BR" dirty="0" err="1"/>
              <a:t>Chinese</a:t>
            </a:r>
            <a:r>
              <a:rPr lang="pt-BR" dirty="0"/>
              <a:t> </a:t>
            </a:r>
            <a:r>
              <a:rPr lang="pt-BR" dirty="0" err="1"/>
              <a:t>ethnic</a:t>
            </a:r>
            <a:r>
              <a:rPr lang="pt-BR" dirty="0"/>
              <a:t> </a:t>
            </a:r>
            <a:r>
              <a:rPr lang="pt-BR" dirty="0" err="1"/>
              <a:t>orientation</a:t>
            </a:r>
            <a:r>
              <a:rPr lang="pt-BR" dirty="0"/>
              <a:t>)</a:t>
            </a:r>
            <a:endParaRPr lang="en-US" dirty="0"/>
          </a:p>
          <a:p>
            <a:r>
              <a:rPr lang="pt-BR" dirty="0"/>
              <a:t>non-</a:t>
            </a:r>
            <a:r>
              <a:rPr lang="pt-BR" dirty="0" err="1"/>
              <a:t>lowered</a:t>
            </a:r>
            <a:r>
              <a:rPr lang="pt-BR" dirty="0"/>
              <a:t> BOUGHT (</a:t>
            </a:r>
            <a:r>
              <a:rPr lang="pt-BR" dirty="0" err="1"/>
              <a:t>African</a:t>
            </a:r>
            <a:r>
              <a:rPr lang="pt-BR" dirty="0"/>
              <a:t> </a:t>
            </a:r>
            <a:r>
              <a:rPr lang="pt-BR" dirty="0" err="1"/>
              <a:t>Americans</a:t>
            </a:r>
            <a:r>
              <a:rPr lang="pt-BR" dirty="0"/>
              <a:t> 2010)</a:t>
            </a:r>
            <a:endParaRPr lang="en-US" dirty="0"/>
          </a:p>
          <a:p>
            <a:r>
              <a:rPr lang="pt-BR" dirty="0" smtClean="0"/>
              <a:t>non-</a:t>
            </a:r>
            <a:r>
              <a:rPr lang="pt-BR" dirty="0" err="1" smtClean="0"/>
              <a:t>fronted</a:t>
            </a:r>
            <a:r>
              <a:rPr lang="pt-BR" dirty="0" smtClean="0"/>
              <a:t> </a:t>
            </a:r>
            <a:r>
              <a:rPr lang="pt-BR" dirty="0"/>
              <a:t>GOAT (</a:t>
            </a:r>
            <a:r>
              <a:rPr lang="pt-BR" dirty="0" err="1"/>
              <a:t>Asian</a:t>
            </a:r>
            <a:r>
              <a:rPr lang="pt-BR" dirty="0"/>
              <a:t> </a:t>
            </a:r>
            <a:r>
              <a:rPr lang="pt-BR" dirty="0" smtClean="0"/>
              <a:t>American </a:t>
            </a:r>
            <a:r>
              <a:rPr lang="pt-BR" dirty="0" err="1" smtClean="0"/>
              <a:t>sorority</a:t>
            </a:r>
            <a:r>
              <a:rPr lang="pt-BR" dirty="0" smtClean="0"/>
              <a:t> </a:t>
            </a:r>
            <a:r>
              <a:rPr lang="pt-BR" dirty="0" err="1" smtClean="0"/>
              <a:t>members</a:t>
            </a:r>
            <a:r>
              <a:rPr lang="pt-BR" dirty="0" smtClean="0"/>
              <a:t>)</a:t>
            </a:r>
            <a:endParaRPr lang="en-US" dirty="0"/>
          </a:p>
          <a:p>
            <a:r>
              <a:rPr lang="pt-BR" dirty="0" err="1"/>
              <a:t>reduced</a:t>
            </a:r>
            <a:r>
              <a:rPr lang="pt-BR" dirty="0"/>
              <a:t> TH/DH </a:t>
            </a:r>
            <a:r>
              <a:rPr lang="pt-BR" dirty="0" err="1"/>
              <a:t>stopping</a:t>
            </a:r>
            <a:r>
              <a:rPr lang="pt-BR" dirty="0"/>
              <a:t> (Poles </a:t>
            </a:r>
            <a:r>
              <a:rPr lang="pt-BR" dirty="0" err="1"/>
              <a:t>with</a:t>
            </a:r>
            <a:r>
              <a:rPr lang="pt-BR" dirty="0"/>
              <a:t> American </a:t>
            </a:r>
            <a:r>
              <a:rPr lang="pt-BR" dirty="0" err="1"/>
              <a:t>ethnic</a:t>
            </a:r>
            <a:r>
              <a:rPr lang="pt-BR" dirty="0"/>
              <a:t> </a:t>
            </a:r>
            <a:r>
              <a:rPr lang="pt-BR" dirty="0" err="1"/>
              <a:t>orientation</a:t>
            </a:r>
            <a:r>
              <a:rPr lang="pt-BR" dirty="0"/>
              <a:t>)</a:t>
            </a:r>
            <a:endParaRPr lang="en-US" dirty="0"/>
          </a:p>
          <a:p>
            <a:pPr marL="0" indent="0">
              <a:buNone/>
            </a:pPr>
            <a:endParaRPr lang="en-US" dirty="0"/>
          </a:p>
        </p:txBody>
      </p:sp>
    </p:spTree>
    <p:extLst>
      <p:ext uri="{BB962C8B-B14F-4D97-AF65-F5344CB8AC3E}">
        <p14:creationId xmlns:p14="http://schemas.microsoft.com/office/powerpoint/2010/main" val="8555495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vs. performance?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iconic </a:t>
            </a:r>
            <a:r>
              <a:rPr lang="en-US" dirty="0" err="1" smtClean="0"/>
              <a:t>ethnolectal</a:t>
            </a:r>
            <a:r>
              <a:rPr lang="en-US" dirty="0" smtClean="0"/>
              <a:t> markers may be driven simply by linguistic experience – the transmission of substratum effects</a:t>
            </a:r>
          </a:p>
          <a:p>
            <a:r>
              <a:rPr lang="en-US" dirty="0" smtClean="0"/>
              <a:t>Marking ethnicity by using nonlocal variants may represent a more deliberate </a:t>
            </a:r>
            <a:r>
              <a:rPr lang="en-US" i="1" dirty="0" smtClean="0"/>
              <a:t>performance</a:t>
            </a:r>
            <a:r>
              <a:rPr lang="en-US" dirty="0" smtClean="0"/>
              <a:t> of identity</a:t>
            </a:r>
          </a:p>
          <a:p>
            <a:r>
              <a:rPr lang="en-US" dirty="0" smtClean="0"/>
              <a:t>In these data, rate of use of nonlocal variants is often associated with differing individual orientations towards ethnic identity (Poles, ABCs, Asian sorority sisters)</a:t>
            </a:r>
            <a:endParaRPr lang="en-US" dirty="0"/>
          </a:p>
        </p:txBody>
      </p:sp>
    </p:spTree>
    <p:extLst>
      <p:ext uri="{BB962C8B-B14F-4D97-AF65-F5344CB8AC3E}">
        <p14:creationId xmlns:p14="http://schemas.microsoft.com/office/powerpoint/2010/main" val="199513287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NYCE</a:t>
            </a:r>
            <a:endParaRPr lang="en-US" dirty="0"/>
          </a:p>
        </p:txBody>
      </p:sp>
      <p:sp>
        <p:nvSpPr>
          <p:cNvPr id="3" name="Content Placeholder 2"/>
          <p:cNvSpPr>
            <a:spLocks noGrp="1"/>
          </p:cNvSpPr>
          <p:nvPr>
            <p:ph idx="1"/>
          </p:nvPr>
        </p:nvSpPr>
        <p:spPr/>
        <p:txBody>
          <a:bodyPr>
            <a:normAutofit/>
          </a:bodyPr>
          <a:lstStyle/>
          <a:p>
            <a:r>
              <a:rPr lang="en-US" dirty="0" smtClean="0"/>
              <a:t>Traditional </a:t>
            </a:r>
            <a:r>
              <a:rPr lang="en-US" dirty="0" smtClean="0"/>
              <a:t>NYCE features are disappearing in the city, </a:t>
            </a:r>
            <a:r>
              <a:rPr lang="en-US" dirty="0" smtClean="0"/>
              <a:t>partly as a consequence of increased </a:t>
            </a:r>
            <a:r>
              <a:rPr lang="en-US" dirty="0" err="1" smtClean="0"/>
              <a:t>ethnolinguistic</a:t>
            </a:r>
            <a:r>
              <a:rPr lang="en-US" dirty="0" smtClean="0"/>
              <a:t> diversity</a:t>
            </a:r>
            <a:endParaRPr lang="en-US" dirty="0" smtClean="0"/>
          </a:p>
          <a:p>
            <a:r>
              <a:rPr lang="en-US" dirty="0" smtClean="0"/>
              <a:t>Ethnic </a:t>
            </a:r>
            <a:r>
              <a:rPr lang="en-US" dirty="0" err="1" smtClean="0"/>
              <a:t>NYers</a:t>
            </a:r>
            <a:r>
              <a:rPr lang="en-US" dirty="0" smtClean="0"/>
              <a:t> have avoided NYCE features to mark ethnic difference</a:t>
            </a:r>
          </a:p>
          <a:p>
            <a:r>
              <a:rPr lang="en-US" dirty="0" smtClean="0"/>
              <a:t>The pool of native NYCE speakers may now be too small to perpetuate the dialect </a:t>
            </a:r>
            <a:endParaRPr lang="en-US" dirty="0"/>
          </a:p>
        </p:txBody>
      </p:sp>
    </p:spTree>
    <p:extLst>
      <p:ext uri="{BB962C8B-B14F-4D97-AF65-F5344CB8AC3E}">
        <p14:creationId xmlns:p14="http://schemas.microsoft.com/office/powerpoint/2010/main" val="3785886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City Demographics 2013</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2313625"/>
              </p:ext>
            </p:extLst>
          </p:nvPr>
        </p:nvGraphicFramePr>
        <p:xfrm>
          <a:off x="457200" y="1600200"/>
          <a:ext cx="8229600" cy="4394200"/>
        </p:xfrm>
        <a:graphic>
          <a:graphicData uri="http://schemas.openxmlformats.org/drawingml/2006/table">
            <a:tbl>
              <a:tblPr firstRow="1" bandRow="1">
                <a:tableStyleId>{5C22544A-7EE6-4342-B048-85BDC9FD1C3A}</a:tableStyleId>
              </a:tblPr>
              <a:tblGrid>
                <a:gridCol w="2947270"/>
                <a:gridCol w="2539130"/>
                <a:gridCol w="2743200"/>
              </a:tblGrid>
              <a:tr h="370840">
                <a:tc>
                  <a:txBody>
                    <a:bodyPr/>
                    <a:lstStyle/>
                    <a:p>
                      <a:r>
                        <a:rPr lang="en-US" dirty="0" smtClean="0"/>
                        <a:t>2013</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New</a:t>
                      </a:r>
                      <a:r>
                        <a:rPr lang="en-US" baseline="0" dirty="0" smtClean="0"/>
                        <a:t> York City </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Metropolitan Area</a:t>
                      </a:r>
                      <a:r>
                        <a:rPr lang="en-US" baseline="0" dirty="0" smtClean="0"/>
                        <a:t> (SMSA)</a:t>
                      </a:r>
                      <a:endParaRPr lang="en-US" dirty="0" smtClean="0"/>
                    </a:p>
                  </a:txBody>
                  <a:tcPr/>
                </a:tc>
              </a:tr>
              <a:tr h="370840">
                <a:tc>
                  <a:txBody>
                    <a:bodyPr/>
                    <a:lstStyle/>
                    <a:p>
                      <a:r>
                        <a:rPr lang="en-US" sz="2400" dirty="0" smtClean="0"/>
                        <a:t>Population</a:t>
                      </a:r>
                      <a:endParaRPr lang="en-US" sz="2400" dirty="0"/>
                    </a:p>
                  </a:txBody>
                  <a:tcPr/>
                </a:tc>
                <a:tc>
                  <a:txBody>
                    <a:bodyPr/>
                    <a:lstStyle/>
                    <a:p>
                      <a:pPr algn="ctr"/>
                      <a:r>
                        <a:rPr lang="en-US" sz="2400" dirty="0" smtClean="0"/>
                        <a:t>8.49M</a:t>
                      </a:r>
                      <a:endParaRPr lang="en-US" sz="2400" dirty="0"/>
                    </a:p>
                  </a:txBody>
                  <a:tcPr/>
                </a:tc>
                <a:tc>
                  <a:txBody>
                    <a:bodyPr/>
                    <a:lstStyle/>
                    <a:p>
                      <a:pPr algn="ctr"/>
                      <a:r>
                        <a:rPr lang="en-US" sz="2400" dirty="0" smtClean="0"/>
                        <a:t>19.75M</a:t>
                      </a:r>
                      <a:endParaRPr lang="en-US" sz="2400" dirty="0"/>
                    </a:p>
                  </a:txBody>
                  <a:tcPr/>
                </a:tc>
              </a:tr>
              <a:tr h="370840">
                <a:tc>
                  <a:txBody>
                    <a:bodyPr/>
                    <a:lstStyle/>
                    <a:p>
                      <a:r>
                        <a:rPr lang="en-US" sz="2400" dirty="0" smtClean="0"/>
                        <a:t>White (not Hispanic)</a:t>
                      </a:r>
                      <a:endParaRPr lang="en-US" sz="2400" dirty="0"/>
                    </a:p>
                  </a:txBody>
                  <a:tcPr/>
                </a:tc>
                <a:tc>
                  <a:txBody>
                    <a:bodyPr/>
                    <a:lstStyle/>
                    <a:p>
                      <a:pPr algn="ctr"/>
                      <a:r>
                        <a:rPr lang="en-US" sz="2400" dirty="0" smtClean="0"/>
                        <a:t>33%</a:t>
                      </a:r>
                      <a:endParaRPr lang="en-US" sz="2400" dirty="0"/>
                    </a:p>
                  </a:txBody>
                  <a:tcPr/>
                </a:tc>
                <a:tc>
                  <a:txBody>
                    <a:bodyPr/>
                    <a:lstStyle/>
                    <a:p>
                      <a:pPr algn="ctr"/>
                      <a:r>
                        <a:rPr lang="en-US" sz="2400" dirty="0" smtClean="0"/>
                        <a:t>58%</a:t>
                      </a:r>
                      <a:endParaRPr lang="en-US" sz="2400" dirty="0"/>
                    </a:p>
                  </a:txBody>
                  <a:tcPr/>
                </a:tc>
              </a:tr>
              <a:tr h="370840">
                <a:tc>
                  <a:txBody>
                    <a:bodyPr/>
                    <a:lstStyle/>
                    <a:p>
                      <a:r>
                        <a:rPr lang="en-US" sz="2400" dirty="0" smtClean="0"/>
                        <a:t>African American</a:t>
                      </a:r>
                      <a:endParaRPr lang="en-US" sz="2400" dirty="0"/>
                    </a:p>
                  </a:txBody>
                  <a:tcPr/>
                </a:tc>
                <a:tc>
                  <a:txBody>
                    <a:bodyPr/>
                    <a:lstStyle/>
                    <a:p>
                      <a:pPr algn="ctr"/>
                      <a:r>
                        <a:rPr lang="en-US" sz="2400" dirty="0" smtClean="0"/>
                        <a:t>26%</a:t>
                      </a:r>
                      <a:endParaRPr lang="en-US" sz="2400" dirty="0"/>
                    </a:p>
                  </a:txBody>
                  <a:tcPr>
                    <a:solidFill>
                      <a:srgbClr val="FFFF00"/>
                    </a:solidFill>
                  </a:tcPr>
                </a:tc>
                <a:tc>
                  <a:txBody>
                    <a:bodyPr/>
                    <a:lstStyle/>
                    <a:p>
                      <a:pPr algn="ctr"/>
                      <a:r>
                        <a:rPr lang="en-US" sz="2400" dirty="0" smtClean="0"/>
                        <a:t>16%</a:t>
                      </a:r>
                      <a:endParaRPr lang="en-US" sz="2400" dirty="0"/>
                    </a:p>
                  </a:txBody>
                  <a:tcPr/>
                </a:tc>
              </a:tr>
              <a:tr h="370840">
                <a:tc>
                  <a:txBody>
                    <a:bodyPr/>
                    <a:lstStyle/>
                    <a:p>
                      <a:r>
                        <a:rPr lang="en-US" sz="2400" dirty="0" smtClean="0"/>
                        <a:t>Hispanic</a:t>
                      </a:r>
                      <a:endParaRPr lang="en-US" sz="2400" dirty="0"/>
                    </a:p>
                  </a:txBody>
                  <a:tcPr/>
                </a:tc>
                <a:tc>
                  <a:txBody>
                    <a:bodyPr/>
                    <a:lstStyle/>
                    <a:p>
                      <a:pPr algn="ctr"/>
                      <a:r>
                        <a:rPr lang="en-US" sz="2400" dirty="0" smtClean="0"/>
                        <a:t>29%</a:t>
                      </a:r>
                      <a:endParaRPr lang="en-US" sz="2400" dirty="0"/>
                    </a:p>
                  </a:txBody>
                  <a:tcPr>
                    <a:solidFill>
                      <a:srgbClr val="FFFF00"/>
                    </a:solidFill>
                  </a:tcPr>
                </a:tc>
                <a:tc>
                  <a:txBody>
                    <a:bodyPr/>
                    <a:lstStyle/>
                    <a:p>
                      <a:pPr algn="ctr"/>
                      <a:r>
                        <a:rPr lang="en-US" sz="2400" dirty="0" smtClean="0"/>
                        <a:t>18%</a:t>
                      </a:r>
                      <a:endParaRPr lang="en-US" sz="2400" dirty="0"/>
                    </a:p>
                  </a:txBody>
                  <a:tcPr/>
                </a:tc>
              </a:tr>
              <a:tr h="370840">
                <a:tc>
                  <a:txBody>
                    <a:bodyPr/>
                    <a:lstStyle/>
                    <a:p>
                      <a:r>
                        <a:rPr lang="en-US" sz="2400" dirty="0" smtClean="0"/>
                        <a:t>Asian</a:t>
                      </a:r>
                      <a:endParaRPr lang="en-US" sz="2400" dirty="0"/>
                    </a:p>
                  </a:txBody>
                  <a:tcPr/>
                </a:tc>
                <a:tc>
                  <a:txBody>
                    <a:bodyPr/>
                    <a:lstStyle/>
                    <a:p>
                      <a:pPr algn="ctr"/>
                      <a:r>
                        <a:rPr lang="en-US" sz="2400" dirty="0" smtClean="0"/>
                        <a:t>13%</a:t>
                      </a:r>
                      <a:endParaRPr lang="en-US" sz="2400" dirty="0"/>
                    </a:p>
                  </a:txBody>
                  <a:tcPr>
                    <a:solidFill>
                      <a:srgbClr val="FFFF00"/>
                    </a:solidFill>
                  </a:tcPr>
                </a:tc>
                <a:tc>
                  <a:txBody>
                    <a:bodyPr/>
                    <a:lstStyle/>
                    <a:p>
                      <a:pPr algn="ctr"/>
                      <a:r>
                        <a:rPr lang="en-US" sz="2400" dirty="0" smtClean="0"/>
                        <a:t>7%</a:t>
                      </a:r>
                      <a:endParaRPr lang="en-US" sz="2400" dirty="0"/>
                    </a:p>
                  </a:txBody>
                  <a:tcPr/>
                </a:tc>
              </a:tr>
              <a:tr h="370840">
                <a:tc>
                  <a:txBody>
                    <a:bodyPr/>
                    <a:lstStyle/>
                    <a:p>
                      <a:r>
                        <a:rPr lang="en-US" sz="2400" dirty="0" smtClean="0"/>
                        <a:t>Foreign</a:t>
                      </a:r>
                      <a:r>
                        <a:rPr lang="en-US" sz="2400" baseline="0" dirty="0" smtClean="0"/>
                        <a:t> born</a:t>
                      </a:r>
                      <a:endParaRPr lang="en-US" sz="2400" dirty="0"/>
                    </a:p>
                  </a:txBody>
                  <a:tcPr/>
                </a:tc>
                <a:tc>
                  <a:txBody>
                    <a:bodyPr/>
                    <a:lstStyle/>
                    <a:p>
                      <a:pPr algn="ctr"/>
                      <a:r>
                        <a:rPr lang="en-US" sz="2400" dirty="0" smtClean="0"/>
                        <a:t>37%</a:t>
                      </a:r>
                      <a:endParaRPr lang="en-US" sz="2400" dirty="0"/>
                    </a:p>
                  </a:txBody>
                  <a:tcPr>
                    <a:solidFill>
                      <a:schemeClr val="accent6">
                        <a:lumMod val="60000"/>
                        <a:lumOff val="40000"/>
                      </a:schemeClr>
                    </a:solidFill>
                  </a:tcPr>
                </a:tc>
                <a:tc>
                  <a:txBody>
                    <a:bodyPr/>
                    <a:lstStyle/>
                    <a:p>
                      <a:pPr algn="ctr"/>
                      <a:r>
                        <a:rPr lang="en-US" sz="2400" dirty="0" smtClean="0"/>
                        <a:t>22%</a:t>
                      </a:r>
                    </a:p>
                  </a:txBody>
                  <a:tcPr/>
                </a:tc>
              </a:tr>
              <a:tr h="370840">
                <a:tc>
                  <a:txBody>
                    <a:bodyPr/>
                    <a:lstStyle/>
                    <a:p>
                      <a:r>
                        <a:rPr lang="en-US" sz="2400" dirty="0" smtClean="0"/>
                        <a:t>speak LOTE at home</a:t>
                      </a:r>
                      <a:endParaRPr lang="en-US" sz="2400" dirty="0"/>
                    </a:p>
                  </a:txBody>
                  <a:tcPr/>
                </a:tc>
                <a:tc>
                  <a:txBody>
                    <a:bodyPr/>
                    <a:lstStyle/>
                    <a:p>
                      <a:pPr algn="ctr"/>
                      <a:r>
                        <a:rPr lang="en-US" sz="2400" dirty="0" smtClean="0"/>
                        <a:t>49%</a:t>
                      </a:r>
                      <a:endParaRPr lang="en-US" sz="2400" dirty="0"/>
                    </a:p>
                  </a:txBody>
                  <a:tcPr>
                    <a:solidFill>
                      <a:srgbClr val="CCFFCC"/>
                    </a:solidFill>
                  </a:tcPr>
                </a:tc>
                <a:tc>
                  <a:txBody>
                    <a:bodyPr/>
                    <a:lstStyle/>
                    <a:p>
                      <a:pPr algn="ctr"/>
                      <a:r>
                        <a:rPr lang="en-US" sz="2400" dirty="0" smtClean="0"/>
                        <a:t>30%</a:t>
                      </a:r>
                      <a:endParaRPr lang="en-US" sz="2400" dirty="0"/>
                    </a:p>
                  </a:txBody>
                  <a:tcPr/>
                </a:tc>
              </a:tr>
              <a:tr h="370840">
                <a:tc>
                  <a:txBody>
                    <a:bodyPr/>
                    <a:lstStyle/>
                    <a:p>
                      <a:r>
                        <a:rPr lang="en-US" sz="2400" dirty="0" smtClean="0"/>
                        <a:t>not</a:t>
                      </a:r>
                      <a:r>
                        <a:rPr lang="en-US" sz="2400" baseline="0" dirty="0" smtClean="0"/>
                        <a:t> African-American</a:t>
                      </a:r>
                      <a:r>
                        <a:rPr lang="en-US" sz="2400" dirty="0" smtClean="0"/>
                        <a:t>,</a:t>
                      </a:r>
                      <a:r>
                        <a:rPr lang="en-US" sz="2400" baseline="0" dirty="0" smtClean="0"/>
                        <a:t> speak English at home</a:t>
                      </a:r>
                      <a:endParaRPr lang="en-US" sz="2400" dirty="0"/>
                    </a:p>
                  </a:txBody>
                  <a:tcPr/>
                </a:tc>
                <a:tc>
                  <a:txBody>
                    <a:bodyPr/>
                    <a:lstStyle/>
                    <a:p>
                      <a:pPr algn="ctr"/>
                      <a:r>
                        <a:rPr lang="en-US" sz="2400" dirty="0" smtClean="0"/>
                        <a:t>26%</a:t>
                      </a:r>
                      <a:endParaRPr lang="en-US" sz="2400" dirty="0"/>
                    </a:p>
                  </a:txBody>
                  <a:tcPr>
                    <a:solidFill>
                      <a:schemeClr val="accent1">
                        <a:lumMod val="20000"/>
                        <a:lumOff val="80000"/>
                      </a:schemeClr>
                    </a:solidFill>
                  </a:tcPr>
                </a:tc>
                <a:tc>
                  <a:txBody>
                    <a:bodyPr/>
                    <a:lstStyle/>
                    <a:p>
                      <a:pPr algn="ctr"/>
                      <a:r>
                        <a:rPr lang="en-US" sz="2400" dirty="0" smtClean="0"/>
                        <a:t>54%</a:t>
                      </a:r>
                      <a:endParaRPr lang="en-US" sz="2400" dirty="0"/>
                    </a:p>
                  </a:txBody>
                  <a:tcPr/>
                </a:tc>
              </a:tr>
            </a:tbl>
          </a:graphicData>
        </a:graphic>
      </p:graphicFrame>
    </p:spTree>
    <p:extLst>
      <p:ext uri="{BB962C8B-B14F-4D97-AF65-F5344CB8AC3E}">
        <p14:creationId xmlns:p14="http://schemas.microsoft.com/office/powerpoint/2010/main" val="369929064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 </a:t>
            </a:r>
          </a:p>
        </p:txBody>
      </p:sp>
      <p:sp>
        <p:nvSpPr>
          <p:cNvPr id="106499" name="Rectangle 3"/>
          <p:cNvSpPr>
            <a:spLocks noGrp="1" noChangeArrowheads="1"/>
          </p:cNvSpPr>
          <p:nvPr>
            <p:ph type="body" idx="1"/>
          </p:nvPr>
        </p:nvSpPr>
        <p:spPr>
          <a:xfrm>
            <a:off x="685800" y="1371600"/>
            <a:ext cx="7772400" cy="5029200"/>
          </a:xfrm>
        </p:spPr>
        <p:txBody>
          <a:bodyPr>
            <a:normAutofit/>
          </a:bodyPr>
          <a:lstStyle/>
          <a:p>
            <a:pPr>
              <a:buFontTx/>
              <a:buNone/>
            </a:pPr>
            <a:r>
              <a:rPr lang="en-US" dirty="0" smtClean="0"/>
              <a:t>  A </a:t>
            </a:r>
            <a:r>
              <a:rPr lang="en-US" dirty="0" smtClean="0"/>
              <a:t>d</a:t>
            </a:r>
            <a:r>
              <a:rPr lang="en-US" dirty="0" smtClean="0"/>
              <a:t>ank                 </a:t>
            </a:r>
            <a:r>
              <a:rPr lang="en-US" dirty="0" smtClean="0"/>
              <a:t>Grazie</a:t>
            </a:r>
            <a:endParaRPr lang="en-US" dirty="0"/>
          </a:p>
          <a:p>
            <a:pPr>
              <a:buFontTx/>
              <a:buNone/>
            </a:pPr>
            <a:r>
              <a:rPr lang="en-US" dirty="0"/>
              <a:t>         </a:t>
            </a:r>
            <a:r>
              <a:rPr lang="en-US" dirty="0" smtClean="0"/>
              <a:t>  </a:t>
            </a:r>
            <a:r>
              <a:rPr lang="en-US" dirty="0" err="1" smtClean="0"/>
              <a:t>Dziekuje</a:t>
            </a:r>
            <a:r>
              <a:rPr lang="en-US" dirty="0" smtClean="0"/>
              <a:t>                        Arigato</a:t>
            </a:r>
            <a:endParaRPr lang="en-US" dirty="0"/>
          </a:p>
          <a:p>
            <a:pPr>
              <a:buFontTx/>
              <a:buNone/>
            </a:pPr>
            <a:r>
              <a:rPr lang="en-US" dirty="0"/>
              <a:t>            </a:t>
            </a:r>
            <a:r>
              <a:rPr lang="en-US" dirty="0" smtClean="0"/>
              <a:t>               Dank je </a:t>
            </a:r>
            <a:r>
              <a:rPr lang="en-US" dirty="0" err="1" smtClean="0"/>
              <a:t>wel</a:t>
            </a:r>
            <a:endParaRPr lang="en-US" dirty="0"/>
          </a:p>
          <a:p>
            <a:pPr>
              <a:buFontTx/>
              <a:buNone/>
            </a:pPr>
            <a:r>
              <a:rPr lang="en-US" dirty="0"/>
              <a:t>   </a:t>
            </a:r>
            <a:r>
              <a:rPr lang="en-US" dirty="0" smtClean="0"/>
              <a:t>   </a:t>
            </a:r>
            <a:r>
              <a:rPr lang="en-US" dirty="0" err="1" smtClean="0"/>
              <a:t>Xie-xie</a:t>
            </a:r>
            <a:r>
              <a:rPr lang="en-US" dirty="0" smtClean="0"/>
              <a:t>                                   </a:t>
            </a:r>
            <a:r>
              <a:rPr lang="en-US" dirty="0"/>
              <a:t>Gracias</a:t>
            </a:r>
          </a:p>
          <a:p>
            <a:pPr>
              <a:buFontTx/>
              <a:buNone/>
            </a:pPr>
            <a:r>
              <a:rPr lang="en-US" dirty="0"/>
              <a:t>                   </a:t>
            </a:r>
            <a:r>
              <a:rPr lang="en-US" dirty="0" smtClean="0"/>
              <a:t>   </a:t>
            </a:r>
            <a:r>
              <a:rPr lang="en-US" dirty="0" smtClean="0"/>
              <a:t>Thank </a:t>
            </a:r>
            <a:r>
              <a:rPr lang="en-US" dirty="0"/>
              <a:t>you</a:t>
            </a:r>
            <a:r>
              <a:rPr lang="en-US" dirty="0" smtClean="0"/>
              <a:t>!</a:t>
            </a:r>
          </a:p>
          <a:p>
            <a:pPr>
              <a:buFontTx/>
              <a:buNone/>
            </a:pPr>
            <a:r>
              <a:rPr lang="en-US" dirty="0" smtClean="0"/>
              <a:t>                  (…but no </a:t>
            </a:r>
            <a:r>
              <a:rPr lang="en-US" dirty="0" err="1" smtClean="0"/>
              <a:t>t’anks</a:t>
            </a:r>
            <a:r>
              <a:rPr lang="en-US" dirty="0" smtClean="0"/>
              <a:t>  ;-)</a:t>
            </a:r>
            <a:endParaRPr lang="en-US" dirty="0"/>
          </a:p>
          <a:p>
            <a:pPr>
              <a:buFontTx/>
              <a:buNone/>
            </a:pPr>
            <a:endParaRPr lang="en-US" sz="2400" dirty="0"/>
          </a:p>
          <a:p>
            <a:pPr>
              <a:buFontTx/>
              <a:buNone/>
            </a:pPr>
            <a:r>
              <a:rPr lang="en-US" sz="2400" dirty="0" smtClean="0"/>
              <a:t>    Comments </a:t>
            </a:r>
            <a:r>
              <a:rPr lang="en-US" sz="2400" dirty="0"/>
              <a:t>and requests for copies of this </a:t>
            </a:r>
            <a:r>
              <a:rPr lang="en-US" sz="2400" dirty="0" err="1"/>
              <a:t>powerpoint</a:t>
            </a:r>
            <a:r>
              <a:rPr lang="en-US" sz="2400" dirty="0"/>
              <a:t>: </a:t>
            </a:r>
          </a:p>
          <a:p>
            <a:pPr>
              <a:buFontTx/>
              <a:buNone/>
            </a:pPr>
            <a:r>
              <a:rPr lang="en-US" sz="2400" dirty="0"/>
              <a:t>                       </a:t>
            </a:r>
            <a:r>
              <a:rPr lang="en-US" sz="2800" dirty="0" err="1"/>
              <a:t>gregory.guy@nyu.edu</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dirty="0" err="1" smtClean="0"/>
              <a:t>æ</a:t>
            </a:r>
            <a:r>
              <a:rPr lang="en-US" dirty="0" smtClean="0"/>
              <a:t>/ - split, classic NYCE system</a:t>
            </a:r>
            <a:br>
              <a:rPr lang="en-US" dirty="0" smtClean="0"/>
            </a:br>
            <a:r>
              <a:rPr lang="en-US" sz="3600" dirty="0" smtClean="0"/>
              <a:t>(Becker 2010)</a:t>
            </a:r>
            <a:endParaRPr lang="en-US" sz="3600" dirty="0"/>
          </a:p>
        </p:txBody>
      </p:sp>
      <p:pic>
        <p:nvPicPr>
          <p:cNvPr id="4" name="Content Placeholder 3"/>
          <p:cNvPicPr>
            <a:picLocks noGrp="1" noChangeAspect="1"/>
          </p:cNvPicPr>
          <p:nvPr>
            <p:ph idx="1"/>
          </p:nvPr>
        </p:nvPicPr>
        <p:blipFill>
          <a:blip r:embed="rId2"/>
          <a:srcRect t="7806" b="7806"/>
          <a:stretch>
            <a:fillRect/>
          </a:stretch>
        </p:blipFill>
        <p:spPr/>
      </p:pic>
    </p:spTree>
    <p:extLst>
      <p:ext uri="{BB962C8B-B14F-4D97-AF65-F5344CB8AC3E}">
        <p14:creationId xmlns:p14="http://schemas.microsoft.com/office/powerpoint/2010/main" val="304606276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dirty="0" err="1" smtClean="0"/>
              <a:t>æ</a:t>
            </a:r>
            <a:r>
              <a:rPr lang="en-US" dirty="0" smtClean="0"/>
              <a:t>/ split – nasal system</a:t>
            </a:r>
            <a:br>
              <a:rPr lang="en-US" dirty="0" smtClean="0"/>
            </a:br>
            <a:r>
              <a:rPr lang="en-US" sz="3600" dirty="0" smtClean="0"/>
              <a:t>(Becker 2010)</a:t>
            </a:r>
            <a:endParaRPr lang="en-US" sz="3600" dirty="0"/>
          </a:p>
        </p:txBody>
      </p:sp>
      <p:pic>
        <p:nvPicPr>
          <p:cNvPr id="4" name="Content Placeholder 3"/>
          <p:cNvPicPr>
            <a:picLocks noGrp="1" noChangeAspect="1"/>
          </p:cNvPicPr>
          <p:nvPr>
            <p:ph idx="1"/>
          </p:nvPr>
        </p:nvPicPr>
        <p:blipFill>
          <a:blip r:embed="rId2"/>
          <a:srcRect t="8431" b="8431"/>
          <a:stretch>
            <a:fillRect/>
          </a:stretch>
        </p:blipFill>
        <p:spPr>
          <a:xfrm>
            <a:off x="457200" y="1417638"/>
            <a:ext cx="8229600" cy="4770679"/>
          </a:xfrm>
        </p:spPr>
      </p:pic>
    </p:spTree>
    <p:extLst>
      <p:ext uri="{BB962C8B-B14F-4D97-AF65-F5344CB8AC3E}">
        <p14:creationId xmlns:p14="http://schemas.microsoft.com/office/powerpoint/2010/main" val="3558798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49600" cy="45719"/>
          </a:xfrm>
        </p:spPr>
        <p:txBody>
          <a:bodyPr>
            <a:normAutofit fontScale="90000"/>
          </a:bodyPr>
          <a:lstStyle/>
          <a:p>
            <a:r>
              <a:rPr lang="en-US" dirty="0" smtClean="0"/>
              <a:t> </a:t>
            </a:r>
            <a:endParaRPr lang="en-US" dirty="0"/>
          </a:p>
        </p:txBody>
      </p:sp>
      <p:pic>
        <p:nvPicPr>
          <p:cNvPr id="4" name="Content Placeholder 3" descr="erie_canal_2.jpg"/>
          <p:cNvPicPr>
            <a:picLocks noGrp="1" noChangeAspect="1"/>
          </p:cNvPicPr>
          <p:nvPr>
            <p:ph idx="1"/>
          </p:nvPr>
        </p:nvPicPr>
        <p:blipFill>
          <a:blip r:embed="rId2">
            <a:extLst>
              <a:ext uri="{28A0092B-C50C-407E-A947-70E740481C1C}">
                <a14:useLocalDpi xmlns:a14="http://schemas.microsoft.com/office/drawing/2010/main" val="0"/>
              </a:ext>
            </a:extLst>
          </a:blip>
          <a:srcRect l="-21116" r="-21116"/>
          <a:stretch>
            <a:fillRect/>
          </a:stretch>
        </p:blipFill>
        <p:spPr>
          <a:xfrm>
            <a:off x="-524933" y="575734"/>
            <a:ext cx="10549466" cy="5550430"/>
          </a:xfrm>
        </p:spPr>
      </p:pic>
    </p:spTree>
    <p:extLst>
      <p:ext uri="{BB962C8B-B14F-4D97-AF65-F5344CB8AC3E}">
        <p14:creationId xmlns:p14="http://schemas.microsoft.com/office/powerpoint/2010/main" val="352886453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dirty="0" err="1" smtClean="0"/>
              <a:t>æ</a:t>
            </a:r>
            <a:r>
              <a:rPr lang="en-US" dirty="0" smtClean="0"/>
              <a:t>/ realignment – height (F1)</a:t>
            </a:r>
            <a:br>
              <a:rPr lang="en-US" dirty="0" smtClean="0"/>
            </a:br>
            <a:r>
              <a:rPr lang="en-US" dirty="0" smtClean="0"/>
              <a:t>LES whites in Becker 2010</a:t>
            </a:r>
            <a:endParaRPr lang="en-US" dirty="0"/>
          </a:p>
        </p:txBody>
      </p:sp>
      <p:pic>
        <p:nvPicPr>
          <p:cNvPr id="4" name="Content Placeholder 3"/>
          <p:cNvPicPr>
            <a:picLocks noGrp="1" noChangeAspect="1"/>
          </p:cNvPicPr>
          <p:nvPr>
            <p:ph idx="1"/>
          </p:nvPr>
        </p:nvPicPr>
        <p:blipFill>
          <a:blip r:embed="rId2"/>
          <a:srcRect t="13364" b="13364"/>
          <a:stretch>
            <a:fillRect/>
          </a:stretch>
        </p:blipFill>
        <p:spPr/>
      </p:pic>
    </p:spTree>
    <p:extLst>
      <p:ext uri="{BB962C8B-B14F-4D97-AF65-F5344CB8AC3E}">
        <p14:creationId xmlns:p14="http://schemas.microsoft.com/office/powerpoint/2010/main" val="240465387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dirty="0" err="1" smtClean="0"/>
              <a:t>æ</a:t>
            </a:r>
            <a:r>
              <a:rPr lang="en-US" dirty="0" smtClean="0"/>
              <a:t>/ realignment – backing (F2)</a:t>
            </a:r>
            <a:br>
              <a:rPr lang="en-US" dirty="0" smtClean="0"/>
            </a:br>
            <a:r>
              <a:rPr lang="en-US" dirty="0" smtClean="0"/>
              <a:t>LES whites in 2010 (Becker)</a:t>
            </a:r>
            <a:endParaRPr lang="en-US" dirty="0"/>
          </a:p>
        </p:txBody>
      </p:sp>
      <p:pic>
        <p:nvPicPr>
          <p:cNvPr id="4" name="Content Placeholder 3"/>
          <p:cNvPicPr>
            <a:picLocks noGrp="1" noChangeAspect="1"/>
          </p:cNvPicPr>
          <p:nvPr>
            <p:ph idx="1"/>
          </p:nvPr>
        </p:nvPicPr>
        <p:blipFill>
          <a:blip r:embed="rId2"/>
          <a:srcRect l="-17663" r="-17663"/>
          <a:stretch>
            <a:fillRect/>
          </a:stretch>
        </p:blipFill>
        <p:spPr/>
      </p:pic>
    </p:spTree>
    <p:extLst>
      <p:ext uri="{BB962C8B-B14F-4D97-AF65-F5344CB8AC3E}">
        <p14:creationId xmlns:p14="http://schemas.microsoft.com/office/powerpoint/2010/main" val="146532057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aeh</a:t>
            </a:r>
            <a:r>
              <a:rPr lang="en-US" dirty="0" smtClean="0"/>
              <a:t>) by ethnicity and age</a:t>
            </a:r>
            <a:endParaRPr lang="en-US" dirty="0"/>
          </a:p>
        </p:txBody>
      </p:sp>
      <p:pic>
        <p:nvPicPr>
          <p:cNvPr id="4" name="Content Placeholder 3"/>
          <p:cNvPicPr>
            <a:picLocks noGrp="1" noChangeAspect="1"/>
          </p:cNvPicPr>
          <p:nvPr>
            <p:ph idx="1"/>
          </p:nvPr>
        </p:nvPicPr>
        <p:blipFill>
          <a:blip r:embed="rId2"/>
          <a:srcRect t="-20828" b="-20828"/>
          <a:stretch>
            <a:fillRect/>
          </a:stretch>
        </p:blipFill>
        <p:spPr/>
      </p:pic>
    </p:spTree>
    <p:extLst>
      <p:ext uri="{BB962C8B-B14F-4D97-AF65-F5344CB8AC3E}">
        <p14:creationId xmlns:p14="http://schemas.microsoft.com/office/powerpoint/2010/main" val="385579274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dirty="0" err="1" smtClean="0"/>
              <a:t>æh</a:t>
            </a:r>
            <a:r>
              <a:rPr lang="en-US" dirty="0" smtClean="0"/>
              <a:t>) height in 1963 – </a:t>
            </a:r>
            <a:br>
              <a:rPr lang="en-US" dirty="0" smtClean="0"/>
            </a:br>
            <a:r>
              <a:rPr lang="en-US" dirty="0" smtClean="0"/>
              <a:t>another inflection point?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6016824"/>
              </p:ext>
            </p:extLst>
          </p:nvPr>
        </p:nvGraphicFramePr>
        <p:xfrm>
          <a:off x="741838"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095155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Polish-English contact</a:t>
            </a:r>
            <a:endParaRPr lang="en-US" dirty="0"/>
          </a:p>
        </p:txBody>
      </p:sp>
      <p:sp>
        <p:nvSpPr>
          <p:cNvPr id="3" name="Content Placeholder 2"/>
          <p:cNvSpPr>
            <a:spLocks noGrp="1"/>
          </p:cNvSpPr>
          <p:nvPr>
            <p:ph idx="1"/>
          </p:nvPr>
        </p:nvSpPr>
        <p:spPr/>
        <p:txBody>
          <a:bodyPr/>
          <a:lstStyle/>
          <a:p>
            <a:r>
              <a:rPr lang="en-US" sz="2800" dirty="0" smtClean="0"/>
              <a:t>Polish phonology conflicts with English on all these variables:</a:t>
            </a:r>
          </a:p>
          <a:p>
            <a:pPr lvl="1"/>
            <a:r>
              <a:rPr lang="en-US" sz="2400" dirty="0" smtClean="0"/>
              <a:t>no </a:t>
            </a:r>
            <a:r>
              <a:rPr lang="en-US" sz="2400" dirty="0"/>
              <a:t>tense/lax </a:t>
            </a:r>
            <a:r>
              <a:rPr lang="en-US" sz="2400" dirty="0" smtClean="0"/>
              <a:t>distinction</a:t>
            </a:r>
            <a:endParaRPr lang="en-US" sz="2400" dirty="0"/>
          </a:p>
          <a:p>
            <a:pPr lvl="1"/>
            <a:r>
              <a:rPr lang="en-US" sz="2400" dirty="0" smtClean="0"/>
              <a:t>only </a:t>
            </a:r>
            <a:r>
              <a:rPr lang="en-US" sz="2400" dirty="0"/>
              <a:t>one low back vowel </a:t>
            </a:r>
            <a:r>
              <a:rPr lang="en-US" sz="2400" dirty="0" smtClean="0"/>
              <a:t>phoneme </a:t>
            </a:r>
          </a:p>
          <a:p>
            <a:pPr lvl="1"/>
            <a:r>
              <a:rPr lang="en-US" sz="2400" dirty="0" smtClean="0"/>
              <a:t>no </a:t>
            </a:r>
            <a:r>
              <a:rPr lang="en-US" sz="2400" dirty="0"/>
              <a:t>interdental </a:t>
            </a:r>
            <a:r>
              <a:rPr lang="en-US" sz="2400" dirty="0" smtClean="0"/>
              <a:t>fricative</a:t>
            </a:r>
            <a:endParaRPr lang="en-US" sz="2400" dirty="0"/>
          </a:p>
          <a:p>
            <a:r>
              <a:rPr lang="en-US" sz="2800" dirty="0"/>
              <a:t>M</a:t>
            </a:r>
            <a:r>
              <a:rPr lang="en-US" sz="2800" dirty="0" smtClean="0"/>
              <a:t>ore Polish-influenced English could have smaller low-back and short-a distinctions, and higher rates of TH-stopping</a:t>
            </a:r>
            <a:endParaRPr lang="en-US" sz="2800" dirty="0"/>
          </a:p>
        </p:txBody>
      </p:sp>
    </p:spTree>
    <p:extLst>
      <p:ext uri="{BB962C8B-B14F-4D97-AF65-F5344CB8AC3E}">
        <p14:creationId xmlns:p14="http://schemas.microsoft.com/office/powerpoint/2010/main" val="372982889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George, b.1949: growing up in NYC in the 1950s, vs. today</a:t>
            </a:r>
            <a:endParaRPr lang="en-US" dirty="0"/>
          </a:p>
        </p:txBody>
      </p:sp>
      <p:pic>
        <p:nvPicPr>
          <p:cNvPr id="4" name="Content Placeholder 3"/>
          <p:cNvPicPr>
            <a:picLocks noGrp="1" noChangeAspect="1"/>
          </p:cNvPicPr>
          <p:nvPr>
            <p:ph idx="1"/>
          </p:nvPr>
        </p:nvPicPr>
        <p:blipFill>
          <a:blip r:embed="rId2"/>
          <a:srcRect t="-79177" b="-79177"/>
          <a:stretch>
            <a:fillRect/>
          </a:stretch>
        </p:blipFill>
        <p:spPr/>
      </p:pic>
    </p:spTree>
    <p:extLst>
      <p:ext uri="{BB962C8B-B14F-4D97-AF65-F5344CB8AC3E}">
        <p14:creationId xmlns:p14="http://schemas.microsoft.com/office/powerpoint/2010/main" val="19038851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as nucleus - diphthongization</a:t>
            </a:r>
            <a:endParaRPr lang="en-US" dirty="0"/>
          </a:p>
        </p:txBody>
      </p:sp>
      <p:pic>
        <p:nvPicPr>
          <p:cNvPr id="4" name="Content Placeholder 3"/>
          <p:cNvPicPr>
            <a:picLocks noGrp="1" noChangeAspect="1"/>
          </p:cNvPicPr>
          <p:nvPr>
            <p:ph idx="1"/>
          </p:nvPr>
        </p:nvPicPr>
        <p:blipFill>
          <a:blip r:embed="rId2"/>
          <a:srcRect t="-45963" b="-45963"/>
          <a:stretch>
            <a:fillRect/>
          </a:stretch>
        </p:blipFill>
        <p:spPr/>
      </p:pic>
    </p:spTree>
    <p:extLst>
      <p:ext uri="{BB962C8B-B14F-4D97-AF65-F5344CB8AC3E}">
        <p14:creationId xmlns:p14="http://schemas.microsoft.com/office/powerpoint/2010/main" val="100339867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a:t>
            </a:r>
            <a:r>
              <a:rPr lang="en-US" sz="3600" dirty="0" smtClean="0"/>
              <a:t>iphthongal (r) in apparent time - 1963</a:t>
            </a:r>
            <a:endParaRPr lang="en-US" sz="3600" dirty="0"/>
          </a:p>
        </p:txBody>
      </p:sp>
      <p:pic>
        <p:nvPicPr>
          <p:cNvPr id="4" name="Content Placeholder 3"/>
          <p:cNvPicPr>
            <a:picLocks noGrp="1" noChangeAspect="1"/>
          </p:cNvPicPr>
          <p:nvPr>
            <p:ph idx="1"/>
          </p:nvPr>
        </p:nvPicPr>
        <p:blipFill>
          <a:blip r:embed="rId2"/>
          <a:srcRect l="-38023" r="-38023"/>
          <a:stretch>
            <a:fillRect/>
          </a:stretch>
        </p:blipFill>
        <p:spPr/>
      </p:pic>
    </p:spTree>
    <p:extLst>
      <p:ext uri="{BB962C8B-B14F-4D97-AF65-F5344CB8AC3E}">
        <p14:creationId xmlns:p14="http://schemas.microsoft.com/office/powerpoint/2010/main" val="215430309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(TH)-stopping</a:t>
            </a:r>
            <a:br>
              <a:rPr lang="en-US" dirty="0" smtClean="0"/>
            </a:br>
            <a:r>
              <a:rPr lang="en-US" dirty="0" smtClean="0"/>
              <a:t>Social stratification in 1963</a:t>
            </a:r>
            <a:endParaRPr lang="en-US" dirty="0"/>
          </a:p>
        </p:txBody>
      </p:sp>
      <p:pic>
        <p:nvPicPr>
          <p:cNvPr id="4" name="Content Placeholder 3"/>
          <p:cNvPicPr>
            <a:picLocks noGrp="1" noChangeAspect="1"/>
          </p:cNvPicPr>
          <p:nvPr>
            <p:ph idx="1"/>
          </p:nvPr>
        </p:nvPicPr>
        <p:blipFill>
          <a:blip r:embed="rId2"/>
          <a:srcRect l="-40293" r="-40293"/>
          <a:stretch>
            <a:fillRect/>
          </a:stretch>
        </p:blipFill>
        <p:spPr/>
      </p:pic>
    </p:spTree>
    <p:extLst>
      <p:ext uri="{BB962C8B-B14F-4D97-AF65-F5344CB8AC3E}">
        <p14:creationId xmlns:p14="http://schemas.microsoft.com/office/powerpoint/2010/main" val="15425925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Stratification of (r) in </a:t>
            </a:r>
            <a:br>
              <a:rPr lang="en-US" dirty="0" smtClean="0"/>
            </a:br>
            <a:r>
              <a:rPr lang="en-US" dirty="0" smtClean="0"/>
              <a:t>NYC department stores</a:t>
            </a:r>
            <a:endParaRPr lang="en-US" dirty="0"/>
          </a:p>
        </p:txBody>
      </p:sp>
      <p:pic>
        <p:nvPicPr>
          <p:cNvPr id="4" name="Content Placeholder 3"/>
          <p:cNvPicPr>
            <a:picLocks noGrp="1" noChangeAspect="1"/>
          </p:cNvPicPr>
          <p:nvPr>
            <p:ph idx="1"/>
          </p:nvPr>
        </p:nvPicPr>
        <p:blipFill>
          <a:blip r:embed="rId2"/>
          <a:srcRect t="-19075" b="-19075"/>
          <a:stretch>
            <a:fillRect/>
          </a:stretch>
        </p:blipFill>
        <p:spPr>
          <a:xfrm>
            <a:off x="262743" y="1600200"/>
            <a:ext cx="8881257" cy="4814466"/>
          </a:xfrm>
        </p:spPr>
      </p:pic>
    </p:spTree>
    <p:extLst>
      <p:ext uri="{BB962C8B-B14F-4D97-AF65-F5344CB8AC3E}">
        <p14:creationId xmlns:p14="http://schemas.microsoft.com/office/powerpoint/2010/main" val="19711337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27000" y="0"/>
            <a:ext cx="8875059" cy="6858000"/>
          </a:xfrm>
          <a:prstGeom prst="rect">
            <a:avLst/>
          </a:prstGeom>
          <a:noFill/>
          <a:ln>
            <a:noFill/>
          </a:ln>
        </p:spPr>
      </p:pic>
    </p:spTree>
    <p:extLst>
      <p:ext uri="{BB962C8B-B14F-4D97-AF65-F5344CB8AC3E}">
        <p14:creationId xmlns:p14="http://schemas.microsoft.com/office/powerpoint/2010/main" val="218659726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(r) in NYC department stores:</a:t>
            </a:r>
            <a:br>
              <a:rPr lang="en-US" dirty="0" smtClean="0"/>
            </a:br>
            <a:r>
              <a:rPr lang="en-US" dirty="0" smtClean="0"/>
              <a:t>Age grading in 1963</a:t>
            </a:r>
            <a:endParaRPr lang="en-US" dirty="0"/>
          </a:p>
        </p:txBody>
      </p:sp>
      <p:pic>
        <p:nvPicPr>
          <p:cNvPr id="4" name="Content Placeholder 3"/>
          <p:cNvPicPr>
            <a:picLocks noGrp="1" noChangeAspect="1"/>
          </p:cNvPicPr>
          <p:nvPr>
            <p:ph idx="1"/>
          </p:nvPr>
        </p:nvPicPr>
        <p:blipFill>
          <a:blip r:embed="rId2"/>
          <a:srcRect t="-5051" b="-5051"/>
          <a:stretch>
            <a:fillRect/>
          </a:stretch>
        </p:blipFill>
        <p:spPr>
          <a:xfrm>
            <a:off x="457200" y="1600200"/>
            <a:ext cx="8686800" cy="4525963"/>
          </a:xfrm>
        </p:spPr>
      </p:pic>
    </p:spTree>
    <p:extLst>
      <p:ext uri="{BB962C8B-B14F-4D97-AF65-F5344CB8AC3E}">
        <p14:creationId xmlns:p14="http://schemas.microsoft.com/office/powerpoint/2010/main" val="187181802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 Change in real time</a:t>
            </a:r>
            <a:endParaRPr lang="en-US" dirty="0"/>
          </a:p>
        </p:txBody>
      </p:sp>
      <p:pic>
        <p:nvPicPr>
          <p:cNvPr id="4" name="Content Placeholder 3"/>
          <p:cNvPicPr>
            <a:picLocks noGrp="1" noChangeAspect="1"/>
          </p:cNvPicPr>
          <p:nvPr>
            <p:ph idx="1"/>
          </p:nvPr>
        </p:nvPicPr>
        <p:blipFill>
          <a:blip r:embed="rId2"/>
          <a:srcRect t="8427" b="8427"/>
          <a:stretch>
            <a:fillRect/>
          </a:stretch>
        </p:blipFill>
        <p:spPr/>
      </p:pic>
    </p:spTree>
    <p:extLst>
      <p:ext uri="{BB962C8B-B14F-4D97-AF65-F5344CB8AC3E}">
        <p14:creationId xmlns:p14="http://schemas.microsoft.com/office/powerpoint/2010/main" val="306577106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 in NYC department stores: </a:t>
            </a:r>
            <a:br>
              <a:rPr lang="en-US" dirty="0" smtClean="0"/>
            </a:br>
            <a:r>
              <a:rPr lang="en-US" dirty="0" smtClean="0"/>
              <a:t>Age grading in 2008 </a:t>
            </a:r>
            <a:r>
              <a:rPr lang="en-US" sz="3600" dirty="0" smtClean="0"/>
              <a:t>(Guy et al.)</a:t>
            </a:r>
            <a:endParaRPr lang="en-US" sz="36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916811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 in NYC department stores </a:t>
            </a:r>
            <a:br>
              <a:rPr lang="en-US" dirty="0" smtClean="0"/>
            </a:br>
            <a:r>
              <a:rPr lang="en-US" dirty="0" smtClean="0"/>
              <a:t>at 22 year intervals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20180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Stratification of (r)</a:t>
            </a:r>
            <a:endParaRPr lang="en-US" dirty="0"/>
          </a:p>
        </p:txBody>
      </p:sp>
      <p:sp>
        <p:nvSpPr>
          <p:cNvPr id="3" name="Content Placeholder 2"/>
          <p:cNvSpPr>
            <a:spLocks noGrp="1"/>
          </p:cNvSpPr>
          <p:nvPr>
            <p:ph idx="1"/>
          </p:nvPr>
        </p:nvSpPr>
        <p:spPr/>
        <p:txBody>
          <a:bodyPr>
            <a:normAutofit lnSpcReduction="10000"/>
          </a:bodyPr>
          <a:lstStyle/>
          <a:p>
            <a:r>
              <a:rPr lang="en-US" dirty="0" smtClean="0"/>
              <a:t>r-</a:t>
            </a:r>
            <a:r>
              <a:rPr lang="en-US" dirty="0" err="1" smtClean="0"/>
              <a:t>lessness</a:t>
            </a:r>
            <a:r>
              <a:rPr lang="en-US" dirty="0" smtClean="0"/>
              <a:t> was not socially differentiated prior to approximately World War II.  </a:t>
            </a:r>
            <a:endParaRPr lang="en-US" dirty="0"/>
          </a:p>
          <a:p>
            <a:r>
              <a:rPr lang="en-US" dirty="0" smtClean="0"/>
              <a:t>e.g., Franklin Roosevelt, US President 1932-1945, was r-less.  He was from an old patrician NY family, descended from the original Dutch settlers of ‘New Amsterdam’</a:t>
            </a:r>
          </a:p>
          <a:p>
            <a:endParaRPr lang="en-US" dirty="0"/>
          </a:p>
          <a:p>
            <a:r>
              <a:rPr lang="en-US" dirty="0" smtClean="0"/>
              <a:t>https://</a:t>
            </a:r>
            <a:r>
              <a:rPr lang="en-US" dirty="0" err="1" smtClean="0"/>
              <a:t>www.youtube.com</a:t>
            </a:r>
            <a:r>
              <a:rPr lang="en-US" dirty="0" smtClean="0"/>
              <a:t>/</a:t>
            </a:r>
            <a:r>
              <a:rPr lang="en-US" dirty="0" err="1" smtClean="0"/>
              <a:t>watch?v</a:t>
            </a:r>
            <a:r>
              <a:rPr lang="en-US" dirty="0" smtClean="0"/>
              <a:t>=S3RHnKYNvx8</a:t>
            </a:r>
            <a:endParaRPr lang="en-US" dirty="0"/>
          </a:p>
        </p:txBody>
      </p:sp>
    </p:spTree>
    <p:extLst>
      <p:ext uri="{BB962C8B-B14F-4D97-AF65-F5344CB8AC3E}">
        <p14:creationId xmlns:p14="http://schemas.microsoft.com/office/powerpoint/2010/main" val="82963699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Stratification of (r):</a:t>
            </a:r>
            <a:br>
              <a:rPr lang="en-US" dirty="0" smtClean="0"/>
            </a:br>
            <a:r>
              <a:rPr lang="en-US" dirty="0" smtClean="0"/>
              <a:t>Change from above</a:t>
            </a:r>
            <a:endParaRPr lang="en-US" dirty="0"/>
          </a:p>
        </p:txBody>
      </p:sp>
      <p:sp>
        <p:nvSpPr>
          <p:cNvPr id="3" name="Content Placeholder 2"/>
          <p:cNvSpPr>
            <a:spLocks noGrp="1"/>
          </p:cNvSpPr>
          <p:nvPr>
            <p:ph idx="1"/>
          </p:nvPr>
        </p:nvSpPr>
        <p:spPr>
          <a:xfrm>
            <a:off x="457200" y="1578307"/>
            <a:ext cx="8229600" cy="4525963"/>
          </a:xfrm>
        </p:spPr>
        <p:txBody>
          <a:bodyPr>
            <a:normAutofit fontScale="92500" lnSpcReduction="10000"/>
          </a:bodyPr>
          <a:lstStyle/>
          <a:p>
            <a:r>
              <a:rPr lang="en-US" dirty="0" smtClean="0"/>
              <a:t>By the time of </a:t>
            </a:r>
            <a:r>
              <a:rPr lang="en-US" dirty="0" err="1" smtClean="0"/>
              <a:t>Labov’s</a:t>
            </a:r>
            <a:r>
              <a:rPr lang="en-US" dirty="0" smtClean="0"/>
              <a:t> study (27 years after FDR speech) (r) has become social stratified;                r-</a:t>
            </a:r>
            <a:r>
              <a:rPr lang="en-US" dirty="0" err="1" smtClean="0"/>
              <a:t>lessness</a:t>
            </a:r>
            <a:r>
              <a:rPr lang="en-US" dirty="0" smtClean="0"/>
              <a:t> is stigmatized.</a:t>
            </a:r>
          </a:p>
          <a:p>
            <a:endParaRPr lang="en-US" dirty="0"/>
          </a:p>
          <a:p>
            <a:r>
              <a:rPr lang="en-US" dirty="0" smtClean="0"/>
              <a:t>Higher status people have begun to pronounce coda (r)</a:t>
            </a:r>
          </a:p>
          <a:p>
            <a:endParaRPr lang="en-US" dirty="0"/>
          </a:p>
          <a:p>
            <a:r>
              <a:rPr lang="en-US" dirty="0" smtClean="0"/>
              <a:t>Style shifting: all social classes use (r) in careful styles</a:t>
            </a:r>
          </a:p>
        </p:txBody>
      </p:sp>
    </p:spTree>
    <p:extLst>
      <p:ext uri="{BB962C8B-B14F-4D97-AF65-F5344CB8AC3E}">
        <p14:creationId xmlns:p14="http://schemas.microsoft.com/office/powerpoint/2010/main" val="231060317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Labov’s</a:t>
            </a:r>
            <a:r>
              <a:rPr lang="en-US" sz="3200" dirty="0" smtClean="0"/>
              <a:t> account: </a:t>
            </a:r>
            <a:br>
              <a:rPr lang="en-US" sz="3200" dirty="0" smtClean="0"/>
            </a:br>
            <a:r>
              <a:rPr lang="en-US" sz="3200" dirty="0" smtClean="0"/>
              <a:t>early stage change from above</a:t>
            </a:r>
            <a:endParaRPr lang="en-US" sz="3200" dirty="0"/>
          </a:p>
        </p:txBody>
      </p:sp>
      <p:pic>
        <p:nvPicPr>
          <p:cNvPr id="5" name="Content Placeholder 4"/>
          <p:cNvPicPr>
            <a:picLocks noGrp="1" noChangeAspect="1"/>
          </p:cNvPicPr>
          <p:nvPr>
            <p:ph idx="1"/>
          </p:nvPr>
        </p:nvPicPr>
        <p:blipFill>
          <a:blip r:embed="rId2"/>
          <a:srcRect t="-12303" b="-12303"/>
          <a:stretch>
            <a:fillRect/>
          </a:stretch>
        </p:blipFill>
        <p:spPr>
          <a:xfrm>
            <a:off x="457200" y="1226012"/>
            <a:ext cx="8229600" cy="4717590"/>
          </a:xfrm>
        </p:spPr>
      </p:pic>
    </p:spTree>
    <p:extLst>
      <p:ext uri="{BB962C8B-B14F-4D97-AF65-F5344CB8AC3E}">
        <p14:creationId xmlns:p14="http://schemas.microsoft.com/office/powerpoint/2010/main" val="123745670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441"/>
            <a:ext cx="8229600" cy="1143000"/>
          </a:xfrm>
        </p:spPr>
        <p:txBody>
          <a:bodyPr>
            <a:normAutofit/>
          </a:bodyPr>
          <a:lstStyle/>
          <a:p>
            <a:r>
              <a:rPr lang="en-US" sz="3200" dirty="0" smtClean="0"/>
              <a:t>TH/DH in apparent time – 1963</a:t>
            </a:r>
            <a:br>
              <a:rPr lang="en-US" sz="3200" dirty="0" smtClean="0"/>
            </a:br>
            <a:r>
              <a:rPr lang="en-US" sz="3200" dirty="0" smtClean="0"/>
              <a:t>Advancing from below, correction from above</a:t>
            </a:r>
            <a:endParaRPr lang="en-US" sz="3200" dirty="0"/>
          </a:p>
        </p:txBody>
      </p:sp>
      <p:pic>
        <p:nvPicPr>
          <p:cNvPr id="4" name="Content Placeholder 3"/>
          <p:cNvPicPr>
            <a:picLocks noGrp="1" noChangeAspect="1"/>
          </p:cNvPicPr>
          <p:nvPr>
            <p:ph idx="1"/>
          </p:nvPr>
        </p:nvPicPr>
        <p:blipFill>
          <a:blip r:embed="rId2"/>
          <a:srcRect t="-7978" b="-7978"/>
          <a:stretch>
            <a:fillRect/>
          </a:stretch>
        </p:blipFill>
        <p:spPr/>
      </p:pic>
    </p:spTree>
    <p:extLst>
      <p:ext uri="{BB962C8B-B14F-4D97-AF65-F5344CB8AC3E}">
        <p14:creationId xmlns:p14="http://schemas.microsoft.com/office/powerpoint/2010/main" val="342560611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 – stalled or reversing in 1963</a:t>
            </a:r>
            <a:endParaRPr lang="en-US" dirty="0"/>
          </a:p>
        </p:txBody>
      </p:sp>
      <p:pic>
        <p:nvPicPr>
          <p:cNvPr id="4" name="Content Placeholder 3"/>
          <p:cNvPicPr>
            <a:picLocks noGrp="1" noChangeAspect="1"/>
          </p:cNvPicPr>
          <p:nvPr>
            <p:ph idx="1"/>
          </p:nvPr>
        </p:nvPicPr>
        <p:blipFill>
          <a:blip r:embed="rId2"/>
          <a:srcRect t="-16375" b="-16375"/>
          <a:stretch>
            <a:fillRect/>
          </a:stretch>
        </p:blipFill>
        <p:spPr/>
      </p:pic>
    </p:spTree>
    <p:extLst>
      <p:ext uri="{BB962C8B-B14F-4D97-AF65-F5344CB8AC3E}">
        <p14:creationId xmlns:p14="http://schemas.microsoft.com/office/powerpoint/2010/main" val="287726972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 in 1963: inflection point?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9312555"/>
              </p:ext>
            </p:extLst>
          </p:nvPr>
        </p:nvGraphicFramePr>
        <p:xfrm>
          <a:off x="758123" y="1624100"/>
          <a:ext cx="7928677"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83320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1373"/>
          </a:xfrm>
        </p:spPr>
        <p:txBody>
          <a:bodyPr/>
          <a:lstStyle/>
          <a:p>
            <a:r>
              <a:rPr lang="en-US" dirty="0" smtClean="0"/>
              <a:t>ANAE – Great Lakes dialect region</a:t>
            </a:r>
            <a:endParaRPr lang="en-US" dirty="0"/>
          </a:p>
        </p:txBody>
      </p:sp>
      <p:pic>
        <p:nvPicPr>
          <p:cNvPr id="6" name="Content Placeholder 5" descr="TelsurIN_eae.GIF"/>
          <p:cNvPicPr>
            <a:picLocks noGrp="1" noChangeAspect="1"/>
          </p:cNvPicPr>
          <p:nvPr>
            <p:ph idx="1"/>
          </p:nvPr>
        </p:nvPicPr>
        <p:blipFill>
          <a:blip r:embed="rId2">
            <a:extLst>
              <a:ext uri="{28A0092B-C50C-407E-A947-70E740481C1C}">
                <a14:useLocalDpi xmlns:a14="http://schemas.microsoft.com/office/drawing/2010/main" val="0"/>
              </a:ext>
            </a:extLst>
          </a:blip>
          <a:srcRect t="10600" b="10600"/>
          <a:stretch>
            <a:fillRect/>
          </a:stretch>
        </p:blipFill>
        <p:spPr/>
      </p:pic>
    </p:spTree>
    <p:extLst>
      <p:ext uri="{BB962C8B-B14F-4D97-AF65-F5344CB8AC3E}">
        <p14:creationId xmlns:p14="http://schemas.microsoft.com/office/powerpoint/2010/main" val="55542141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t>
            </a:r>
            <a:r>
              <a:rPr lang="en-US" sz="3200" dirty="0" err="1" smtClean="0"/>
              <a:t>aeh</a:t>
            </a:r>
            <a:r>
              <a:rPr lang="en-US" sz="3200" dirty="0" smtClean="0"/>
              <a:t>) in apparent time:</a:t>
            </a:r>
            <a:br>
              <a:rPr lang="en-US" sz="3200" dirty="0" smtClean="0"/>
            </a:br>
            <a:r>
              <a:rPr lang="en-US" sz="3200" dirty="0" smtClean="0"/>
              <a:t>advancing from below, correction from above</a:t>
            </a:r>
            <a:endParaRPr lang="en-US" sz="3200" dirty="0"/>
          </a:p>
        </p:txBody>
      </p:sp>
      <p:pic>
        <p:nvPicPr>
          <p:cNvPr id="4" name="Content Placeholder 3"/>
          <p:cNvPicPr>
            <a:picLocks noGrp="1" noChangeAspect="1"/>
          </p:cNvPicPr>
          <p:nvPr>
            <p:ph idx="1"/>
          </p:nvPr>
        </p:nvPicPr>
        <p:blipFill>
          <a:blip r:embed="rId2"/>
          <a:srcRect l="-15405" r="-15405"/>
          <a:stretch>
            <a:fillRect/>
          </a:stretch>
        </p:blipFill>
        <p:spPr/>
      </p:pic>
    </p:spTree>
    <p:extLst>
      <p:ext uri="{BB962C8B-B14F-4D97-AF65-F5344CB8AC3E}">
        <p14:creationId xmlns:p14="http://schemas.microsoft.com/office/powerpoint/2010/main" val="161114216"/>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err="1" smtClean="0"/>
              <a:t>Labov’s</a:t>
            </a:r>
            <a:r>
              <a:rPr lang="en-US" dirty="0" smtClean="0"/>
              <a:t> study in 1963 occurred around the time of a major turning point in NYCE; the features that had characterized the city dialect stopped advancing, and started to recede.  </a:t>
            </a:r>
            <a:endParaRPr lang="en-US" dirty="0"/>
          </a:p>
          <a:p>
            <a:r>
              <a:rPr lang="en-US" dirty="0" smtClean="0"/>
              <a:t>Likely motivation is the stigma associated with NYCE; </a:t>
            </a:r>
            <a:r>
              <a:rPr lang="en-US" dirty="0" err="1" smtClean="0"/>
              <a:t>NYers</a:t>
            </a:r>
            <a:r>
              <a:rPr lang="en-US" dirty="0" smtClean="0"/>
              <a:t> became more aware of it (perhaps beginning c. WW II)</a:t>
            </a:r>
          </a:p>
          <a:p>
            <a:r>
              <a:rPr lang="en-US" dirty="0" smtClean="0"/>
              <a:t>A major facilitating factor is the decline of the native-English speaking population in NYC</a:t>
            </a:r>
            <a:endParaRPr lang="en-US" dirty="0"/>
          </a:p>
        </p:txBody>
      </p:sp>
    </p:spTree>
    <p:extLst>
      <p:ext uri="{BB962C8B-B14F-4D97-AF65-F5344CB8AC3E}">
        <p14:creationId xmlns:p14="http://schemas.microsoft.com/office/powerpoint/2010/main" val="129084211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NYCE speakers are stigmatized : </a:t>
            </a:r>
            <a:br>
              <a:rPr lang="en-US" dirty="0" smtClean="0"/>
            </a:br>
            <a:r>
              <a:rPr lang="en-US" dirty="0" smtClean="0"/>
              <a:t>Two examples</a:t>
            </a:r>
            <a:endParaRPr lang="en-US" dirty="0"/>
          </a:p>
        </p:txBody>
      </p:sp>
      <p:sp>
        <p:nvSpPr>
          <p:cNvPr id="3" name="Content Placeholder 2"/>
          <p:cNvSpPr>
            <a:spLocks noGrp="1"/>
          </p:cNvSpPr>
          <p:nvPr>
            <p:ph idx="1"/>
          </p:nvPr>
        </p:nvSpPr>
        <p:spPr/>
        <p:txBody>
          <a:bodyPr>
            <a:normAutofit fontScale="92500"/>
          </a:bodyPr>
          <a:lstStyle/>
          <a:p>
            <a:r>
              <a:rPr lang="en-US" dirty="0" smtClean="0"/>
              <a:t>Dennis, a Jewish </a:t>
            </a:r>
            <a:r>
              <a:rPr lang="en-US" dirty="0" err="1" smtClean="0"/>
              <a:t>NYer</a:t>
            </a:r>
            <a:r>
              <a:rPr lang="en-US" dirty="0" smtClean="0"/>
              <a:t> from Far Rockaway, Brooklyn</a:t>
            </a:r>
          </a:p>
          <a:p>
            <a:pPr lvl="1"/>
            <a:r>
              <a:rPr lang="en-US" dirty="0" smtClean="0"/>
              <a:t>goes to university in Boston, lives w/ 4 non-NYC roommates; we all mocked his accent endlessly</a:t>
            </a:r>
          </a:p>
          <a:p>
            <a:r>
              <a:rPr lang="en-US" dirty="0" smtClean="0"/>
              <a:t>Paula, born in Brooklyn, raised in Long Island suburb of NYC</a:t>
            </a:r>
          </a:p>
          <a:p>
            <a:pPr lvl="1"/>
            <a:r>
              <a:rPr lang="en-US" dirty="0" smtClean="0"/>
              <a:t>goes to university in Grinnell, Iowa. </a:t>
            </a:r>
          </a:p>
          <a:p>
            <a:pPr lvl="1"/>
            <a:r>
              <a:rPr lang="en-US" dirty="0" smtClean="0"/>
              <a:t>people mock her ‘Long Island’ accent from day one</a:t>
            </a:r>
          </a:p>
          <a:p>
            <a:pPr lvl="1"/>
            <a:r>
              <a:rPr lang="en-US" dirty="0" smtClean="0"/>
              <a:t>she resolves to never again be dialectally recognizable</a:t>
            </a:r>
          </a:p>
        </p:txBody>
      </p:sp>
    </p:spTree>
    <p:extLst>
      <p:ext uri="{BB962C8B-B14F-4D97-AF65-F5344CB8AC3E}">
        <p14:creationId xmlns:p14="http://schemas.microsoft.com/office/powerpoint/2010/main" val="193457404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Paula’s English today</a:t>
            </a:r>
            <a:endParaRPr lang="en-US" dirty="0"/>
          </a:p>
        </p:txBody>
      </p:sp>
      <p:sp>
        <p:nvSpPr>
          <p:cNvPr id="3" name="Content Placeholder 2"/>
          <p:cNvSpPr>
            <a:spLocks noGrp="1"/>
          </p:cNvSpPr>
          <p:nvPr>
            <p:ph idx="1"/>
          </p:nvPr>
        </p:nvSpPr>
        <p:spPr/>
        <p:txBody>
          <a:bodyPr/>
          <a:lstStyle/>
          <a:p>
            <a:r>
              <a:rPr lang="en-US" dirty="0" smtClean="0"/>
              <a:t>completely r-full</a:t>
            </a:r>
          </a:p>
          <a:p>
            <a:pPr lvl="1"/>
            <a:r>
              <a:rPr lang="en-US" dirty="0" smtClean="0"/>
              <a:t>except certain lexical items, e.g. </a:t>
            </a:r>
            <a:r>
              <a:rPr lang="en-US" i="1" dirty="0" smtClean="0"/>
              <a:t>shortly </a:t>
            </a:r>
          </a:p>
          <a:p>
            <a:r>
              <a:rPr lang="en-US" dirty="0" smtClean="0"/>
              <a:t>low /</a:t>
            </a:r>
            <a:r>
              <a:rPr lang="en-US" dirty="0" err="1" smtClean="0"/>
              <a:t>æ</a:t>
            </a:r>
            <a:r>
              <a:rPr lang="en-US" dirty="0" smtClean="0"/>
              <a:t>/, some tensing before nasals</a:t>
            </a:r>
          </a:p>
          <a:p>
            <a:r>
              <a:rPr lang="en-US" dirty="0" err="1" smtClean="0"/>
              <a:t>hypercorrected</a:t>
            </a:r>
            <a:r>
              <a:rPr lang="en-US" dirty="0" smtClean="0"/>
              <a:t> BOUGHT vowel</a:t>
            </a:r>
          </a:p>
          <a:p>
            <a:r>
              <a:rPr lang="en-US" dirty="0" smtClean="0"/>
              <a:t>pronounces many BOUGHT words with </a:t>
            </a:r>
            <a:r>
              <a:rPr lang="en-US" dirty="0">
                <a:latin typeface="Apple Casual"/>
                <a:cs typeface="Apple Casual"/>
              </a:rPr>
              <a:t>/a</a:t>
            </a:r>
            <a:r>
              <a:rPr lang="en-US" dirty="0" smtClean="0">
                <a:latin typeface="Apple Casual"/>
                <a:cs typeface="Apple Casual"/>
              </a:rPr>
              <a:t>/</a:t>
            </a:r>
          </a:p>
          <a:p>
            <a:pPr lvl="1"/>
            <a:r>
              <a:rPr lang="en-US" dirty="0" smtClean="0">
                <a:cs typeface="Apple Casual"/>
              </a:rPr>
              <a:t>others hear her name as ‘Polly’</a:t>
            </a:r>
            <a:endParaRPr lang="en-US" dirty="0">
              <a:cs typeface="Apple Casual"/>
            </a:endParaRPr>
          </a:p>
        </p:txBody>
      </p:sp>
    </p:spTree>
    <p:extLst>
      <p:ext uri="{BB962C8B-B14F-4D97-AF65-F5344CB8AC3E}">
        <p14:creationId xmlns:p14="http://schemas.microsoft.com/office/powerpoint/2010/main" val="1778142564"/>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NYCE stigmatized?</a:t>
            </a:r>
            <a:endParaRPr lang="en-US" dirty="0"/>
          </a:p>
        </p:txBody>
      </p:sp>
      <p:sp>
        <p:nvSpPr>
          <p:cNvPr id="3" name="Content Placeholder 2"/>
          <p:cNvSpPr>
            <a:spLocks noGrp="1"/>
          </p:cNvSpPr>
          <p:nvPr>
            <p:ph idx="1"/>
          </p:nvPr>
        </p:nvSpPr>
        <p:spPr/>
        <p:txBody>
          <a:bodyPr>
            <a:normAutofit fontScale="92500"/>
          </a:bodyPr>
          <a:lstStyle/>
          <a:p>
            <a:r>
              <a:rPr lang="en-US" dirty="0" smtClean="0"/>
              <a:t>The largest, most economically dominant city in a country is usually the model for the national standard</a:t>
            </a:r>
            <a:r>
              <a:rPr lang="en-US" dirty="0"/>
              <a:t>;</a:t>
            </a:r>
            <a:r>
              <a:rPr lang="en-US" dirty="0" smtClean="0"/>
              <a:t> e.g. </a:t>
            </a:r>
          </a:p>
          <a:p>
            <a:pPr lvl="1"/>
            <a:r>
              <a:rPr lang="en-US" dirty="0" smtClean="0"/>
              <a:t>London English</a:t>
            </a:r>
          </a:p>
          <a:p>
            <a:pPr lvl="1"/>
            <a:r>
              <a:rPr lang="en-US" dirty="0" smtClean="0"/>
              <a:t>Parisian French</a:t>
            </a:r>
          </a:p>
          <a:p>
            <a:pPr lvl="1"/>
            <a:r>
              <a:rPr lang="en-US" dirty="0" smtClean="0"/>
              <a:t>Beijing Mandarin</a:t>
            </a:r>
          </a:p>
          <a:p>
            <a:pPr lvl="1"/>
            <a:r>
              <a:rPr lang="en-US" dirty="0" smtClean="0"/>
              <a:t>Spanish</a:t>
            </a:r>
            <a:r>
              <a:rPr lang="en-US" dirty="0"/>
              <a:t> </a:t>
            </a:r>
            <a:r>
              <a:rPr lang="en-US" dirty="0" smtClean="0"/>
              <a:t>of Madrid, Bogota, Buenos Aires, Mex. City</a:t>
            </a:r>
          </a:p>
          <a:p>
            <a:pPr lvl="1"/>
            <a:r>
              <a:rPr lang="en-US" dirty="0" smtClean="0"/>
              <a:t>Moscow/St. Petersburg Russian</a:t>
            </a:r>
          </a:p>
          <a:p>
            <a:pPr lvl="1"/>
            <a:r>
              <a:rPr lang="en-US" dirty="0" err="1" smtClean="0"/>
              <a:t>Tehrani</a:t>
            </a:r>
            <a:r>
              <a:rPr lang="en-US" dirty="0" smtClean="0"/>
              <a:t> Farsi</a:t>
            </a:r>
          </a:p>
          <a:p>
            <a:pPr lvl="1"/>
            <a:endParaRPr lang="en-US" dirty="0"/>
          </a:p>
        </p:txBody>
      </p:sp>
    </p:spTree>
    <p:extLst>
      <p:ext uri="{BB962C8B-B14F-4D97-AF65-F5344CB8AC3E}">
        <p14:creationId xmlns:p14="http://schemas.microsoft.com/office/powerpoint/2010/main" val="339380755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441"/>
            <a:ext cx="8229600" cy="1143000"/>
          </a:xfrm>
        </p:spPr>
        <p:txBody>
          <a:bodyPr/>
          <a:lstStyle/>
          <a:p>
            <a:r>
              <a:rPr lang="en-US" dirty="0" smtClean="0"/>
              <a:t>Likely historical explanation</a:t>
            </a:r>
            <a:endParaRPr lang="en-US" dirty="0"/>
          </a:p>
        </p:txBody>
      </p:sp>
      <p:sp>
        <p:nvSpPr>
          <p:cNvPr id="3" name="Content Placeholder 2"/>
          <p:cNvSpPr>
            <a:spLocks noGrp="1"/>
          </p:cNvSpPr>
          <p:nvPr>
            <p:ph idx="1"/>
          </p:nvPr>
        </p:nvSpPr>
        <p:spPr/>
        <p:txBody>
          <a:bodyPr/>
          <a:lstStyle/>
          <a:p>
            <a:r>
              <a:rPr lang="en-US" dirty="0" smtClean="0"/>
              <a:t>Originally settled by Dutch in 1624, as ‘New Amsterdam’</a:t>
            </a:r>
          </a:p>
          <a:p>
            <a:r>
              <a:rPr lang="en-US" dirty="0" smtClean="0"/>
              <a:t>Taken over by English in 1664</a:t>
            </a:r>
          </a:p>
          <a:p>
            <a:r>
              <a:rPr lang="en-US" dirty="0" smtClean="0"/>
              <a:t>Established Dutch population gradually learn English</a:t>
            </a:r>
          </a:p>
          <a:p>
            <a:r>
              <a:rPr lang="en-US" dirty="0" smtClean="0"/>
              <a:t>Relatively small; at the time of the American Revolution, NY was only the 7</a:t>
            </a:r>
            <a:r>
              <a:rPr lang="en-US" baseline="30000" dirty="0" smtClean="0"/>
              <a:t>th</a:t>
            </a:r>
            <a:r>
              <a:rPr lang="en-US" dirty="0" smtClean="0"/>
              <a:t> largest state in population</a:t>
            </a:r>
          </a:p>
        </p:txBody>
      </p:sp>
    </p:spTree>
    <p:extLst>
      <p:ext uri="{BB962C8B-B14F-4D97-AF65-F5344CB8AC3E}">
        <p14:creationId xmlns:p14="http://schemas.microsoft.com/office/powerpoint/2010/main" val="528852747"/>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attitudes towards NYCE</a:t>
            </a:r>
            <a:endParaRPr lang="en-US" dirty="0"/>
          </a:p>
        </p:txBody>
      </p:sp>
      <p:sp>
        <p:nvSpPr>
          <p:cNvPr id="3" name="Content Placeholder 2"/>
          <p:cNvSpPr>
            <a:spLocks noGrp="1"/>
          </p:cNvSpPr>
          <p:nvPr>
            <p:ph idx="1"/>
          </p:nvPr>
        </p:nvSpPr>
        <p:spPr/>
        <p:txBody>
          <a:bodyPr>
            <a:normAutofit lnSpcReduction="10000"/>
          </a:bodyPr>
          <a:lstStyle/>
          <a:p>
            <a:r>
              <a:rPr lang="en-US" dirty="0" smtClean="0"/>
              <a:t>First seen as English as spoken by Dutchmen (17-18</a:t>
            </a:r>
            <a:r>
              <a:rPr lang="en-US" baseline="30000" dirty="0" smtClean="0"/>
              <a:t>th</a:t>
            </a:r>
            <a:r>
              <a:rPr lang="en-US" dirty="0" smtClean="0"/>
              <a:t> C)</a:t>
            </a:r>
          </a:p>
          <a:p>
            <a:r>
              <a:rPr lang="en-US" dirty="0" smtClean="0"/>
              <a:t>Then seen as English spoken by foreign immigrants (19</a:t>
            </a:r>
            <a:r>
              <a:rPr lang="en-US" baseline="30000" dirty="0" smtClean="0"/>
              <a:t>th</a:t>
            </a:r>
            <a:r>
              <a:rPr lang="en-US" dirty="0" smtClean="0"/>
              <a:t>-20</a:t>
            </a:r>
            <a:r>
              <a:rPr lang="en-US" baseline="30000" dirty="0" smtClean="0"/>
              <a:t>th</a:t>
            </a:r>
            <a:r>
              <a:rPr lang="en-US" dirty="0" smtClean="0"/>
              <a:t> C)</a:t>
            </a:r>
          </a:p>
          <a:p>
            <a:r>
              <a:rPr lang="en-US" dirty="0" smtClean="0"/>
              <a:t>Regional rivalries with the two big cities of colonial America, Philadelphia and Boston</a:t>
            </a:r>
          </a:p>
          <a:p>
            <a:r>
              <a:rPr lang="en-US" dirty="0" smtClean="0"/>
              <a:t>Philadelphia was largest city in the 1760s-70s, site of continental congress, first capital of the USA</a:t>
            </a:r>
          </a:p>
          <a:p>
            <a:endParaRPr lang="en-US" dirty="0" smtClean="0"/>
          </a:p>
          <a:p>
            <a:endParaRPr lang="en-US" dirty="0"/>
          </a:p>
        </p:txBody>
      </p:sp>
    </p:spTree>
    <p:extLst>
      <p:ext uri="{BB962C8B-B14F-4D97-AF65-F5344CB8AC3E}">
        <p14:creationId xmlns:p14="http://schemas.microsoft.com/office/powerpoint/2010/main" val="3842156073"/>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Perceptions of NYCE</a:t>
            </a:r>
            <a:endParaRPr lang="en-US" dirty="0"/>
          </a:p>
        </p:txBody>
      </p:sp>
      <p:sp>
        <p:nvSpPr>
          <p:cNvPr id="3" name="Content Placeholder 2"/>
          <p:cNvSpPr>
            <a:spLocks noGrp="1"/>
          </p:cNvSpPr>
          <p:nvPr>
            <p:ph idx="1"/>
          </p:nvPr>
        </p:nvSpPr>
        <p:spPr/>
        <p:txBody>
          <a:bodyPr/>
          <a:lstStyle/>
          <a:p>
            <a:r>
              <a:rPr lang="en-US" dirty="0" smtClean="0"/>
              <a:t>What did Bostonians and Philadelphians think of New York and its speech in the 19</a:t>
            </a:r>
            <a:r>
              <a:rPr lang="en-US" baseline="30000" dirty="0" smtClean="0"/>
              <a:t>th</a:t>
            </a:r>
            <a:r>
              <a:rPr lang="en-US" dirty="0" smtClean="0"/>
              <a:t> C.?</a:t>
            </a:r>
          </a:p>
          <a:p>
            <a:r>
              <a:rPr lang="en-US" dirty="0" smtClean="0"/>
              <a:t>It was an upstart, surpassing them in size and influence because of the influx of immigrants</a:t>
            </a:r>
          </a:p>
          <a:p>
            <a:r>
              <a:rPr lang="en-US" dirty="0" smtClean="0"/>
              <a:t>Not a place, or a dialect, to be admired</a:t>
            </a:r>
          </a:p>
          <a:p>
            <a:r>
              <a:rPr lang="en-US" dirty="0" smtClean="0"/>
              <a:t>Always seen as a city of foreigners with accents</a:t>
            </a:r>
            <a:endParaRPr lang="en-US" dirty="0"/>
          </a:p>
        </p:txBody>
      </p:sp>
    </p:spTree>
    <p:extLst>
      <p:ext uri="{BB962C8B-B14F-4D97-AF65-F5344CB8AC3E}">
        <p14:creationId xmlns:p14="http://schemas.microsoft.com/office/powerpoint/2010/main" val="29735287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3915636"/>
              </p:ext>
            </p:extLst>
          </p:nvPr>
        </p:nvGraphicFramePr>
        <p:xfrm>
          <a:off x="457200" y="1050868"/>
          <a:ext cx="8229600" cy="5075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46630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10203</TotalTime>
  <Words>3105</Words>
  <Application>Microsoft Macintosh PowerPoint</Application>
  <PresentationFormat>On-screen Show (4:3)</PresentationFormat>
  <Paragraphs>422</Paragraphs>
  <Slides>87</Slides>
  <Notes>9</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Iconicity and nonlocality as ethnolectal markers</vt:lpstr>
      <vt:lpstr>Roadmap, contents</vt:lpstr>
      <vt:lpstr>New York City: Bilingual origins </vt:lpstr>
      <vt:lpstr>The polyglot metropolis</vt:lpstr>
      <vt:lpstr>Growth through immigration</vt:lpstr>
      <vt:lpstr> </vt:lpstr>
      <vt:lpstr>PowerPoint Presentation</vt:lpstr>
      <vt:lpstr>ANAE – Great Lakes dialect region</vt:lpstr>
      <vt:lpstr> </vt:lpstr>
      <vt:lpstr>19th C immigrants</vt:lpstr>
      <vt:lpstr>20th C immigration</vt:lpstr>
      <vt:lpstr>Language backgrounds in 20th C</vt:lpstr>
      <vt:lpstr>New York City English Labov’s study: 1963-4</vt:lpstr>
      <vt:lpstr>Ethnic make-up of LES- 1960</vt:lpstr>
      <vt:lpstr>Six variables of NYCE</vt:lpstr>
      <vt:lpstr>Social stratification, ethnic differentiation</vt:lpstr>
      <vt:lpstr>r-lessness</vt:lpstr>
      <vt:lpstr> Class Stratification of (r) in 1963</vt:lpstr>
      <vt:lpstr>(DH)-stopping – 1963</vt:lpstr>
      <vt:lpstr>Some changes in progress in 1963</vt:lpstr>
      <vt:lpstr> (TH) in 1963 – increasing</vt:lpstr>
      <vt:lpstr>(æh) raising in 1963: advancing, with correction from above</vt:lpstr>
      <vt:lpstr>Ethnic differences in 1963 Labov’s results</vt:lpstr>
      <vt:lpstr>Explanations</vt:lpstr>
      <vt:lpstr>Iconicity and non-locality</vt:lpstr>
      <vt:lpstr>What’s happening today?</vt:lpstr>
      <vt:lpstr>New York City Demographics 2013</vt:lpstr>
      <vt:lpstr>Ethnic make-up of LES- 1960</vt:lpstr>
      <vt:lpstr>So how do all those ethnic groups use English?</vt:lpstr>
      <vt:lpstr>Becker’s results: the Lower East Side</vt:lpstr>
      <vt:lpstr>BOUGHT in 2010 (Becker)</vt:lpstr>
      <vt:lpstr>Polish speakers of English  in New York City (Newlin-Lukowicz 2014)</vt:lpstr>
      <vt:lpstr>Iconicity of the Polish-American variables</vt:lpstr>
      <vt:lpstr>Three clusters of speakers from hierarchical cluster analysis</vt:lpstr>
      <vt:lpstr>    Ethnic orientation: Poland</vt:lpstr>
      <vt:lpstr>    Orientation: Polish New York</vt:lpstr>
      <vt:lpstr>    Orientation: America</vt:lpstr>
      <vt:lpstr>TH-stopping</vt:lpstr>
      <vt:lpstr>Polish-Americans: Iconic markers prevail</vt:lpstr>
      <vt:lpstr>Wong 2014 studies ‘ABC’s’: American-Born Chinese speakers</vt:lpstr>
      <vt:lpstr>ABCNY: Older speakers differ  by ethnic orientation</vt:lpstr>
      <vt:lpstr>ABC NYers: BOUGHT in apparent time (Wong 2014)</vt:lpstr>
      <vt:lpstr>Ethnic identification shifts with expansion of Chinese population</vt:lpstr>
      <vt:lpstr>George, b.1949: growing up in NYC in the 1950s</vt:lpstr>
      <vt:lpstr>Winnie, b. 1940: life in the LES today</vt:lpstr>
      <vt:lpstr>Prosody as iconic ethnic marker</vt:lpstr>
      <vt:lpstr>NYC Hispanic Prosody (Shousterman)</vt:lpstr>
      <vt:lpstr>PVI values for several ethnolects (Bauman 2015)</vt:lpstr>
      <vt:lpstr>Iconic nature of prosody: early acquisition correlates with more stress-timed rhythm (Bauman)</vt:lpstr>
      <vt:lpstr>The GOAT vowel in Bauman’s data</vt:lpstr>
      <vt:lpstr>Asian-Americans: GOAT fronting</vt:lpstr>
      <vt:lpstr>Iconic ethnolectal markers</vt:lpstr>
      <vt:lpstr>Non-local ethnic markers</vt:lpstr>
      <vt:lpstr>Experience vs. performance?</vt:lpstr>
      <vt:lpstr>Conclusions: NYCE</vt:lpstr>
      <vt:lpstr>New York City Demographics 2013</vt:lpstr>
      <vt:lpstr> </vt:lpstr>
      <vt:lpstr>/æ/ - split, classic NYCE system (Becker 2010)</vt:lpstr>
      <vt:lpstr>/æ/ split – nasal system (Becker 2010)</vt:lpstr>
      <vt:lpstr>/æ/ realignment – height (F1) LES whites in Becker 2010</vt:lpstr>
      <vt:lpstr>/æ/ realignment – backing (F2) LES whites in 2010 (Becker)</vt:lpstr>
      <vt:lpstr>(aeh) by ethnicity and age</vt:lpstr>
      <vt:lpstr>(æh) height in 1963 –  another inflection point?</vt:lpstr>
      <vt:lpstr>Polish-English contact</vt:lpstr>
      <vt:lpstr>George, b.1949: growing up in NYC in the 1950s, vs. today</vt:lpstr>
      <vt:lpstr>(r) as nucleus - diphthongization</vt:lpstr>
      <vt:lpstr>Diphthongal (r) in apparent time - 1963</vt:lpstr>
      <vt:lpstr>(TH)-stopping Social stratification in 1963</vt:lpstr>
      <vt:lpstr>Stratification of (r) in  NYC department stores</vt:lpstr>
      <vt:lpstr>(r) in NYC department stores: Age grading in 1963</vt:lpstr>
      <vt:lpstr>/r/ - Change in real time</vt:lpstr>
      <vt:lpstr>(r) in NYC department stores:  Age grading in 2008 (Guy et al.)</vt:lpstr>
      <vt:lpstr>(r) in NYC department stores  at 22 year intervals</vt:lpstr>
      <vt:lpstr>Stratification of (r)</vt:lpstr>
      <vt:lpstr>Stratification of (r): Change from above</vt:lpstr>
      <vt:lpstr>Labov’s account:  early stage change from above</vt:lpstr>
      <vt:lpstr>TH/DH in apparent time – 1963 Advancing from below, correction from above</vt:lpstr>
      <vt:lpstr>(oh) – stalled or reversing in 1963</vt:lpstr>
      <vt:lpstr>(oh) in 1963: inflection point?</vt:lpstr>
      <vt:lpstr>(aeh) in apparent time: advancing from below, correction from above</vt:lpstr>
      <vt:lpstr>Summary</vt:lpstr>
      <vt:lpstr>How NYCE speakers are stigmatized :  Two examples</vt:lpstr>
      <vt:lpstr>Paula’s English today</vt:lpstr>
      <vt:lpstr>Why is NYCE stigmatized?</vt:lpstr>
      <vt:lpstr>Likely historical explanation</vt:lpstr>
      <vt:lpstr>Early attitudes towards NYCE</vt:lpstr>
      <vt:lpstr>Perceptions of NYCE</vt:lpstr>
    </vt:vector>
  </TitlesOfParts>
  <Company>New York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Escape from New York</dc:title>
  <dc:creator>Gregory Guy</dc:creator>
  <cp:lastModifiedBy>Gregory Guy</cp:lastModifiedBy>
  <cp:revision>82</cp:revision>
  <dcterms:created xsi:type="dcterms:W3CDTF">2015-11-24T02:57:04Z</dcterms:created>
  <dcterms:modified xsi:type="dcterms:W3CDTF">2016-03-14T00:15:11Z</dcterms:modified>
</cp:coreProperties>
</file>